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313" r:id="rId3"/>
    <p:sldId id="260" r:id="rId4"/>
    <p:sldId id="269" r:id="rId5"/>
    <p:sldId id="258" r:id="rId6"/>
    <p:sldId id="284" r:id="rId7"/>
    <p:sldId id="318" r:id="rId8"/>
    <p:sldId id="319" r:id="rId9"/>
    <p:sldId id="321" r:id="rId10"/>
    <p:sldId id="322" r:id="rId11"/>
    <p:sldId id="323" r:id="rId12"/>
    <p:sldId id="320" r:id="rId13"/>
    <p:sldId id="316" r:id="rId14"/>
    <p:sldId id="324" r:id="rId15"/>
    <p:sldId id="326" r:id="rId16"/>
    <p:sldId id="325" r:id="rId17"/>
    <p:sldId id="327" r:id="rId18"/>
    <p:sldId id="328" r:id="rId19"/>
    <p:sldId id="329" r:id="rId20"/>
    <p:sldId id="330" r:id="rId21"/>
    <p:sldId id="331" r:id="rId22"/>
    <p:sldId id="268" r:id="rId23"/>
    <p:sldId id="264" r:id="rId24"/>
    <p:sldId id="270" r:id="rId25"/>
    <p:sldId id="273" r:id="rId26"/>
    <p:sldId id="274" r:id="rId27"/>
    <p:sldId id="275" r:id="rId28"/>
    <p:sldId id="276" r:id="rId29"/>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FFFF"/>
    <a:srgbClr val="00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p:scale>
          <a:sx n="110" d="100"/>
          <a:sy n="110" d="100"/>
        </p:scale>
        <p:origin x="-294" y="-198"/>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normAutofit/>
          </a:bodyPr>
          <a:lstStyle>
            <a:lvl1pPr>
              <a:defRPr sz="3600">
                <a:latin typeface="Arial Black" panose="020B0A04020102020204" pitchFamily="34" charset="0"/>
              </a:defRPr>
            </a:lvl1p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267081CE-130D-49FC-9275-E411AE66AA30}" type="datetimeFigureOut">
              <a:rPr lang="en-US" smtClean="0"/>
              <a:t>3/7/2023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38A70-B53D-4DF6-8DFB-2A4E4B61F221}" type="slidenum">
              <a:rPr lang="en-US" smtClean="0"/>
              <a:t>‹#›</a:t>
            </a:fld>
            <a:endParaRPr lang="en-US"/>
          </a:p>
        </p:txBody>
      </p:sp>
    </p:spTree>
    <p:extLst>
      <p:ext uri="{BB962C8B-B14F-4D97-AF65-F5344CB8AC3E}">
        <p14:creationId xmlns:p14="http://schemas.microsoft.com/office/powerpoint/2010/main" val="395294560"/>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67081CE-130D-49FC-9275-E411AE66AA30}" type="datetimeFigureOut">
              <a:rPr lang="en-US" smtClean="0"/>
              <a:t>3/7/2023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38A70-B53D-4DF6-8DFB-2A4E4B61F221}" type="slidenum">
              <a:rPr lang="en-US" smtClean="0"/>
              <a:t>‹#›</a:t>
            </a:fld>
            <a:endParaRPr lang="en-US"/>
          </a:p>
        </p:txBody>
      </p:sp>
    </p:spTree>
    <p:extLst>
      <p:ext uri="{BB962C8B-B14F-4D97-AF65-F5344CB8AC3E}">
        <p14:creationId xmlns:p14="http://schemas.microsoft.com/office/powerpoint/2010/main" val="29904843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67081CE-130D-49FC-9275-E411AE66AA30}" type="datetimeFigureOut">
              <a:rPr lang="en-US" smtClean="0"/>
              <a:t>3/7/2023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38A70-B53D-4DF6-8DFB-2A4E4B61F221}" type="slidenum">
              <a:rPr lang="en-US" smtClean="0"/>
              <a:t>‹#›</a:t>
            </a:fld>
            <a:endParaRPr lang="en-US"/>
          </a:p>
        </p:txBody>
      </p:sp>
    </p:spTree>
    <p:extLst>
      <p:ext uri="{BB962C8B-B14F-4D97-AF65-F5344CB8AC3E}">
        <p14:creationId xmlns:p14="http://schemas.microsoft.com/office/powerpoint/2010/main" val="38302805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atin typeface="Arial Black" panose="020B0A04020102020204" pitchFamily="34" charset="0"/>
              </a:defRPr>
            </a:lvl1pPr>
          </a:lstStyle>
          <a:p>
            <a:r>
              <a:rPr lang="en-US" smtClean="0"/>
              <a:t>Click to edit Master title style</a:t>
            </a:r>
            <a:endParaRPr lang="en-US"/>
          </a:p>
        </p:txBody>
      </p:sp>
      <p:sp>
        <p:nvSpPr>
          <p:cNvPr id="3" name="Content Placeholder 2"/>
          <p:cNvSpPr>
            <a:spLocks noGrp="1"/>
          </p:cNvSpPr>
          <p:nvPr>
            <p:ph idx="1"/>
          </p:nvPr>
        </p:nvSpPr>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67081CE-130D-49FC-9275-E411AE66AA30}" type="datetimeFigureOut">
              <a:rPr lang="en-US" smtClean="0"/>
              <a:t>3/7/2023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38A70-B53D-4DF6-8DFB-2A4E4B61F221}" type="slidenum">
              <a:rPr lang="en-US" smtClean="0"/>
              <a:t>‹#›</a:t>
            </a:fld>
            <a:endParaRPr lang="en-US"/>
          </a:p>
        </p:txBody>
      </p:sp>
    </p:spTree>
    <p:extLst>
      <p:ext uri="{BB962C8B-B14F-4D97-AF65-F5344CB8AC3E}">
        <p14:creationId xmlns:p14="http://schemas.microsoft.com/office/powerpoint/2010/main" val="2153083828"/>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67081CE-130D-49FC-9275-E411AE66AA30}" type="datetimeFigureOut">
              <a:rPr lang="en-US" smtClean="0"/>
              <a:t>3/7/2023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38A70-B53D-4DF6-8DFB-2A4E4B61F221}" type="slidenum">
              <a:rPr lang="en-US" smtClean="0"/>
              <a:t>‹#›</a:t>
            </a:fld>
            <a:endParaRPr lang="en-US"/>
          </a:p>
        </p:txBody>
      </p:sp>
    </p:spTree>
    <p:extLst>
      <p:ext uri="{BB962C8B-B14F-4D97-AF65-F5344CB8AC3E}">
        <p14:creationId xmlns:p14="http://schemas.microsoft.com/office/powerpoint/2010/main" val="39035300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267081CE-130D-49FC-9275-E411AE66AA30}" type="datetimeFigureOut">
              <a:rPr lang="en-US" smtClean="0"/>
              <a:t>3/7/2023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6E38A70-B53D-4DF6-8DFB-2A4E4B61F221}" type="slidenum">
              <a:rPr lang="en-US" smtClean="0"/>
              <a:t>‹#›</a:t>
            </a:fld>
            <a:endParaRPr lang="en-US"/>
          </a:p>
        </p:txBody>
      </p:sp>
    </p:spTree>
    <p:extLst>
      <p:ext uri="{BB962C8B-B14F-4D97-AF65-F5344CB8AC3E}">
        <p14:creationId xmlns:p14="http://schemas.microsoft.com/office/powerpoint/2010/main" val="27398785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267081CE-130D-49FC-9275-E411AE66AA30}" type="datetimeFigureOut">
              <a:rPr lang="en-US" smtClean="0"/>
              <a:t>3/7/2023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6E38A70-B53D-4DF6-8DFB-2A4E4B61F221}" type="slidenum">
              <a:rPr lang="en-US" smtClean="0"/>
              <a:t>‹#›</a:t>
            </a:fld>
            <a:endParaRPr lang="en-US"/>
          </a:p>
        </p:txBody>
      </p:sp>
    </p:spTree>
    <p:extLst>
      <p:ext uri="{BB962C8B-B14F-4D97-AF65-F5344CB8AC3E}">
        <p14:creationId xmlns:p14="http://schemas.microsoft.com/office/powerpoint/2010/main" val="31307050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267081CE-130D-49FC-9275-E411AE66AA30}" type="datetimeFigureOut">
              <a:rPr lang="en-US" smtClean="0"/>
              <a:t>3/7/2023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6E38A70-B53D-4DF6-8DFB-2A4E4B61F221}" type="slidenum">
              <a:rPr lang="en-US" smtClean="0"/>
              <a:t>‹#›</a:t>
            </a:fld>
            <a:endParaRPr lang="en-US"/>
          </a:p>
        </p:txBody>
      </p:sp>
    </p:spTree>
    <p:extLst>
      <p:ext uri="{BB962C8B-B14F-4D97-AF65-F5344CB8AC3E}">
        <p14:creationId xmlns:p14="http://schemas.microsoft.com/office/powerpoint/2010/main" val="41084928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67081CE-130D-49FC-9275-E411AE66AA30}" type="datetimeFigureOut">
              <a:rPr lang="en-US" smtClean="0"/>
              <a:t>3/7/2023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6E38A70-B53D-4DF6-8DFB-2A4E4B61F221}" type="slidenum">
              <a:rPr lang="en-US" smtClean="0"/>
              <a:t>‹#›</a:t>
            </a:fld>
            <a:endParaRPr lang="en-US"/>
          </a:p>
        </p:txBody>
      </p:sp>
    </p:spTree>
    <p:extLst>
      <p:ext uri="{BB962C8B-B14F-4D97-AF65-F5344CB8AC3E}">
        <p14:creationId xmlns:p14="http://schemas.microsoft.com/office/powerpoint/2010/main" val="33626920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67081CE-130D-49FC-9275-E411AE66AA30}" type="datetimeFigureOut">
              <a:rPr lang="en-US" smtClean="0"/>
              <a:t>3/7/2023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6E38A70-B53D-4DF6-8DFB-2A4E4B61F221}" type="slidenum">
              <a:rPr lang="en-US" smtClean="0"/>
              <a:t>‹#›</a:t>
            </a:fld>
            <a:endParaRPr lang="en-US"/>
          </a:p>
        </p:txBody>
      </p:sp>
    </p:spTree>
    <p:extLst>
      <p:ext uri="{BB962C8B-B14F-4D97-AF65-F5344CB8AC3E}">
        <p14:creationId xmlns:p14="http://schemas.microsoft.com/office/powerpoint/2010/main" val="41891275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67081CE-130D-49FC-9275-E411AE66AA30}" type="datetimeFigureOut">
              <a:rPr lang="en-US" smtClean="0"/>
              <a:t>3/7/2023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6E38A70-B53D-4DF6-8DFB-2A4E4B61F221}" type="slidenum">
              <a:rPr lang="en-US" smtClean="0"/>
              <a:t>‹#›</a:t>
            </a:fld>
            <a:endParaRPr lang="en-US"/>
          </a:p>
        </p:txBody>
      </p:sp>
    </p:spTree>
    <p:extLst>
      <p:ext uri="{BB962C8B-B14F-4D97-AF65-F5344CB8AC3E}">
        <p14:creationId xmlns:p14="http://schemas.microsoft.com/office/powerpoint/2010/main" val="33340864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67081CE-130D-49FC-9275-E411AE66AA30}" type="datetimeFigureOut">
              <a:rPr lang="en-US" smtClean="0"/>
              <a:t>3/7/2023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6E38A70-B53D-4DF6-8DFB-2A4E4B61F221}" type="slidenum">
              <a:rPr lang="en-US" smtClean="0"/>
              <a:t>‹#›</a:t>
            </a:fld>
            <a:endParaRPr lang="en-US"/>
          </a:p>
        </p:txBody>
      </p:sp>
    </p:spTree>
    <p:extLst>
      <p:ext uri="{BB962C8B-B14F-4D97-AF65-F5344CB8AC3E}">
        <p14:creationId xmlns:p14="http://schemas.microsoft.com/office/powerpoint/2010/main" val="4223115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par>
    </p:tnLst>
  </p:timing>
  <p:txStyles>
    <p:titleStyle>
      <a:lvl1pPr algn="ctr" defTabSz="914400" rtl="0" eaLnBrk="1" latinLnBrk="0" hangingPunct="1">
        <a:spcBef>
          <a:spcPct val="0"/>
        </a:spcBef>
        <a:buNone/>
        <a:defRPr sz="3600" kern="1200">
          <a:solidFill>
            <a:schemeClr val="bg1"/>
          </a:solidFill>
          <a:latin typeface="Arial Black" panose="020B0A04020102020204" pitchFamily="34"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bg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Font typeface="Arial" panose="020B0604020202020204" pitchFamily="34" charset="0"/>
        <a:buChar char="–"/>
        <a:defRPr sz="2800" kern="1200">
          <a:solidFill>
            <a:schemeClr val="bg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bg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em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7000" r="-16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304800"/>
            <a:ext cx="7772400" cy="1470025"/>
          </a:xfrm>
        </p:spPr>
        <p:txBody>
          <a:bodyPr>
            <a:normAutofit fontScale="90000"/>
          </a:bodyPr>
          <a:lstStyle/>
          <a:p>
            <a:r>
              <a:rPr lang="en-US" dirty="0" smtClean="0">
                <a:solidFill>
                  <a:schemeClr val="bg1"/>
                </a:solidFill>
                <a:latin typeface="Arial Black" panose="020B0A04020102020204" pitchFamily="34" charset="0"/>
              </a:rPr>
              <a:t>SEICHE 2023</a:t>
            </a:r>
            <a:br>
              <a:rPr lang="en-US" dirty="0" smtClean="0">
                <a:solidFill>
                  <a:schemeClr val="bg1"/>
                </a:solidFill>
                <a:latin typeface="Arial Black" panose="020B0A04020102020204" pitchFamily="34" charset="0"/>
              </a:rPr>
            </a:br>
            <a:r>
              <a:rPr lang="en-US" dirty="0" smtClean="0">
                <a:solidFill>
                  <a:schemeClr val="bg1"/>
                </a:solidFill>
                <a:latin typeface="Arial Black" panose="020B0A04020102020204" pitchFamily="34" charset="0"/>
              </a:rPr>
              <a:t>Intermediate Arduino Programming for </a:t>
            </a:r>
            <a:r>
              <a:rPr lang="en-US" dirty="0" err="1" smtClean="0">
                <a:solidFill>
                  <a:schemeClr val="bg1"/>
                </a:solidFill>
                <a:latin typeface="Arial Black" panose="020B0A04020102020204" pitchFamily="34" charset="0"/>
              </a:rPr>
              <a:t>IoT</a:t>
            </a:r>
            <a:endParaRPr lang="en-US" dirty="0">
              <a:solidFill>
                <a:schemeClr val="bg1"/>
              </a:solidFill>
              <a:latin typeface="Arial Black" panose="020B0A04020102020204" pitchFamily="34" charset="0"/>
            </a:endParaRPr>
          </a:p>
        </p:txBody>
      </p:sp>
      <p:sp>
        <p:nvSpPr>
          <p:cNvPr id="6" name="Subtitle 2"/>
          <p:cNvSpPr>
            <a:spLocks noGrp="1"/>
          </p:cNvSpPr>
          <p:nvPr>
            <p:ph type="subTitle" idx="1"/>
          </p:nvPr>
        </p:nvSpPr>
        <p:spPr>
          <a:xfrm>
            <a:off x="609600" y="2590800"/>
            <a:ext cx="8153400" cy="3048000"/>
          </a:xfrm>
        </p:spPr>
        <p:txBody>
          <a:bodyPr>
            <a:normAutofit/>
          </a:bodyPr>
          <a:lstStyle/>
          <a:p>
            <a:pPr algn="l">
              <a:spcBef>
                <a:spcPts val="0"/>
              </a:spcBef>
            </a:pPr>
            <a:r>
              <a:rPr lang="en-US" dirty="0" smtClean="0">
                <a:solidFill>
                  <a:srgbClr val="FFFF00"/>
                </a:solidFill>
                <a:latin typeface="Arial Black" panose="020B0A04020102020204" pitchFamily="34" charset="0"/>
              </a:rPr>
              <a:t>Instructor:   Paul Frommeyer</a:t>
            </a:r>
          </a:p>
          <a:p>
            <a:pPr algn="l">
              <a:spcBef>
                <a:spcPts val="0"/>
              </a:spcBef>
            </a:pPr>
            <a:r>
              <a:rPr lang="en-US" dirty="0">
                <a:solidFill>
                  <a:srgbClr val="FFFF00"/>
                </a:solidFill>
                <a:latin typeface="Arial Black" panose="020B0A04020102020204" pitchFamily="34" charset="0"/>
              </a:rPr>
              <a:t> </a:t>
            </a:r>
            <a:r>
              <a:rPr lang="en-US" dirty="0" smtClean="0">
                <a:solidFill>
                  <a:srgbClr val="FFFF00"/>
                </a:solidFill>
                <a:latin typeface="Arial Black" panose="020B0A04020102020204" pitchFamily="34" charset="0"/>
              </a:rPr>
              <a:t>                    </a:t>
            </a:r>
            <a:r>
              <a:rPr lang="en-US" sz="2000" dirty="0" smtClean="0">
                <a:solidFill>
                  <a:srgbClr val="FFFF00"/>
                </a:solidFill>
                <a:latin typeface="Arial Black" panose="020B0A04020102020204" pitchFamily="34" charset="0"/>
              </a:rPr>
              <a:t>www.paulfrommeyer.com</a:t>
            </a:r>
            <a:endParaRPr lang="en-US" dirty="0" smtClean="0">
              <a:solidFill>
                <a:srgbClr val="FFFF00"/>
              </a:solidFill>
              <a:latin typeface="Arial Black" panose="020B0A04020102020204" pitchFamily="34" charset="0"/>
            </a:endParaRPr>
          </a:p>
          <a:p>
            <a:pPr algn="l"/>
            <a:endParaRPr lang="en-US" dirty="0" smtClean="0">
              <a:solidFill>
                <a:srgbClr val="FFFF00"/>
              </a:solidFill>
              <a:latin typeface="Arial Black" panose="020B0A04020102020204" pitchFamily="34" charset="0"/>
            </a:endParaRPr>
          </a:p>
          <a:p>
            <a:pPr algn="l"/>
            <a:r>
              <a:rPr lang="en-US" sz="2800" dirty="0" smtClean="0">
                <a:solidFill>
                  <a:srgbClr val="FFFF00"/>
                </a:solidFill>
                <a:latin typeface="Arial Black" panose="020B0A04020102020204" pitchFamily="34" charset="0"/>
              </a:rPr>
              <a:t>Corporate Sponsor: DXC Technology</a:t>
            </a:r>
          </a:p>
        </p:txBody>
      </p:sp>
      <p:pic>
        <p:nvPicPr>
          <p:cNvPr id="7"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352800" y="5156836"/>
            <a:ext cx="2438400" cy="1330960"/>
          </a:xfrm>
          <a:prstGeom prst="rect">
            <a:avLst/>
          </a:prstGeom>
          <a:noFill/>
          <a:ln>
            <a:noFill/>
          </a:ln>
          <a:effectLst/>
          <a:extLst/>
        </p:spPr>
      </p:pic>
    </p:spTree>
    <p:extLst>
      <p:ext uri="{BB962C8B-B14F-4D97-AF65-F5344CB8AC3E}">
        <p14:creationId xmlns:p14="http://schemas.microsoft.com/office/powerpoint/2010/main" val="158140623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442762" cy="792162"/>
          </a:xfrm>
        </p:spPr>
        <p:txBody>
          <a:bodyPr/>
          <a:lstStyle/>
          <a:p>
            <a:r>
              <a:rPr lang="en-US" sz="3200" dirty="0" smtClean="0"/>
              <a:t>Mass Storage Filesystems</a:t>
            </a:r>
            <a:endParaRPr lang="en-US" sz="3200" dirty="0">
              <a:solidFill>
                <a:srgbClr val="00FFFF"/>
              </a:solidFill>
            </a:endParaRPr>
          </a:p>
        </p:txBody>
      </p:sp>
      <p:sp>
        <p:nvSpPr>
          <p:cNvPr id="6" name="Content Placeholder 2"/>
          <p:cNvSpPr txBox="1">
            <a:spLocks/>
          </p:cNvSpPr>
          <p:nvPr/>
        </p:nvSpPr>
        <p:spPr>
          <a:xfrm>
            <a:off x="228600" y="990599"/>
            <a:ext cx="8686800" cy="5495925"/>
          </a:xfrm>
          <a:prstGeom prst="rect">
            <a:avLst/>
          </a:prstGeom>
        </p:spPr>
        <p:txBody>
          <a:bodyPr vert="horz" lIns="91440" tIns="45720" rIns="91440" bIns="45720" rtlCol="0">
            <a:normAutofit lnSpcReduction="100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bg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Font typeface="Arial" panose="020B0604020202020204" pitchFamily="34" charset="0"/>
              <a:buChar char="–"/>
              <a:defRPr sz="2800" kern="1200">
                <a:solidFill>
                  <a:schemeClr val="bg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bg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spcBef>
                <a:spcPts val="1200"/>
              </a:spcBef>
            </a:pPr>
            <a:r>
              <a:rPr lang="en-US" sz="2400" b="1" dirty="0" smtClean="0"/>
              <a:t>A whole mess of different schemes were tried for organizing data on a disk drive</a:t>
            </a:r>
          </a:p>
          <a:p>
            <a:pPr lvl="1">
              <a:spcBef>
                <a:spcPts val="1200"/>
              </a:spcBef>
            </a:pPr>
            <a:r>
              <a:rPr lang="en-US" sz="2000" b="1" dirty="0" smtClean="0"/>
              <a:t>No sectors; each track was a block of a different size</a:t>
            </a:r>
          </a:p>
          <a:p>
            <a:pPr lvl="1">
              <a:spcBef>
                <a:spcPts val="1200"/>
              </a:spcBef>
            </a:pPr>
            <a:r>
              <a:rPr lang="en-US" sz="2000" b="1" dirty="0" smtClean="0"/>
              <a:t>Same number of sectors for each track (highly inefficient, but easy to code for)</a:t>
            </a:r>
            <a:endParaRPr lang="en-US" sz="2000" b="1" dirty="0" smtClean="0"/>
          </a:p>
          <a:p>
            <a:pPr lvl="1">
              <a:spcBef>
                <a:spcPts val="1200"/>
              </a:spcBef>
            </a:pPr>
            <a:r>
              <a:rPr lang="en-US" sz="2000" b="1" dirty="0" smtClean="0"/>
              <a:t>Different number of sectors per track (preferred; this assures all blocks are the same size)</a:t>
            </a:r>
          </a:p>
          <a:p>
            <a:pPr>
              <a:spcBef>
                <a:spcPts val="1200"/>
              </a:spcBef>
            </a:pPr>
            <a:r>
              <a:rPr lang="en-US" sz="2400" b="1" dirty="0" smtClean="0"/>
              <a:t>But the real challenge was how to organize the data on the disk</a:t>
            </a:r>
          </a:p>
          <a:p>
            <a:pPr lvl="1">
              <a:spcBef>
                <a:spcPts val="1200"/>
              </a:spcBef>
            </a:pPr>
            <a:r>
              <a:rPr lang="en-US" sz="2000" b="1" dirty="0" smtClean="0"/>
              <a:t>Present (“expose”) the underlying hardware to the user software, letting the software decide where to put what data</a:t>
            </a:r>
          </a:p>
          <a:p>
            <a:pPr lvl="1">
              <a:spcBef>
                <a:spcPts val="1200"/>
              </a:spcBef>
            </a:pPr>
            <a:r>
              <a:rPr lang="en-US" sz="2000" b="1" dirty="0" smtClean="0"/>
              <a:t>Present the storage on the drive as one big “pool” of bytes </a:t>
            </a:r>
            <a:r>
              <a:rPr lang="en-US" sz="2000" b="1" dirty="0"/>
              <a:t>via a </a:t>
            </a:r>
            <a:r>
              <a:rPr lang="en-US" sz="2000" b="1" i="1" dirty="0"/>
              <a:t>device driver</a:t>
            </a:r>
            <a:r>
              <a:rPr lang="en-US" sz="2000" b="1" dirty="0" smtClean="0"/>
              <a:t>, and let the software figure out how to use it</a:t>
            </a:r>
          </a:p>
          <a:p>
            <a:pPr lvl="1">
              <a:spcBef>
                <a:spcPts val="1200"/>
              </a:spcBef>
            </a:pPr>
            <a:r>
              <a:rPr lang="en-US" sz="2000" b="1" dirty="0" smtClean="0"/>
              <a:t>Break up the total storage of the drive into smaller chunks, and present those chunks to the user software (preferred)</a:t>
            </a:r>
            <a:endParaRPr lang="en-US" sz="2000" b="1" i="1" dirty="0"/>
          </a:p>
          <a:p>
            <a:pPr marL="0" indent="0">
              <a:spcBef>
                <a:spcPts val="1200"/>
              </a:spcBef>
              <a:buNone/>
            </a:pPr>
            <a:endParaRPr lang="en-US" sz="2400" b="1" dirty="0"/>
          </a:p>
        </p:txBody>
      </p:sp>
      <p:sp>
        <p:nvSpPr>
          <p:cNvPr id="3" name="AutoShape 2" descr="6.1. File System Abstractions — Operating Systems Study Guid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79512958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442762" cy="792162"/>
          </a:xfrm>
        </p:spPr>
        <p:txBody>
          <a:bodyPr/>
          <a:lstStyle/>
          <a:p>
            <a:r>
              <a:rPr lang="en-US" sz="3200" dirty="0" smtClean="0"/>
              <a:t>Mass Storage Filesystems (cont.)</a:t>
            </a:r>
            <a:endParaRPr lang="en-US" sz="3200" dirty="0">
              <a:solidFill>
                <a:srgbClr val="00FFFF"/>
              </a:solidFill>
            </a:endParaRPr>
          </a:p>
        </p:txBody>
      </p:sp>
      <p:sp>
        <p:nvSpPr>
          <p:cNvPr id="6" name="Content Placeholder 2"/>
          <p:cNvSpPr txBox="1">
            <a:spLocks/>
          </p:cNvSpPr>
          <p:nvPr/>
        </p:nvSpPr>
        <p:spPr>
          <a:xfrm>
            <a:off x="228600" y="990599"/>
            <a:ext cx="8686800" cy="549592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bg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Font typeface="Arial" panose="020B0604020202020204" pitchFamily="34" charset="0"/>
              <a:buChar char="–"/>
              <a:defRPr sz="2800" kern="1200">
                <a:solidFill>
                  <a:schemeClr val="bg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bg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spcBef>
                <a:spcPts val="1200"/>
              </a:spcBef>
            </a:pPr>
            <a:r>
              <a:rPr lang="en-US" sz="2400" b="1" dirty="0" smtClean="0"/>
              <a:t>Once the data was organized, the next question was how to store and retrieve it– because how the data is stored can be different than how it is written or read</a:t>
            </a:r>
          </a:p>
          <a:p>
            <a:pPr>
              <a:spcBef>
                <a:spcPts val="1200"/>
              </a:spcBef>
            </a:pPr>
            <a:r>
              <a:rPr lang="en-US" sz="2400" b="1" dirty="0" smtClean="0"/>
              <a:t>There are three methods for data access the world over:</a:t>
            </a:r>
            <a:endParaRPr lang="en-US" sz="2400" b="1" dirty="0" smtClean="0"/>
          </a:p>
          <a:p>
            <a:pPr lvl="1">
              <a:spcBef>
                <a:spcPts val="1200"/>
              </a:spcBef>
            </a:pPr>
            <a:r>
              <a:rPr lang="en-US" sz="2000" b="1" dirty="0" smtClean="0"/>
              <a:t>Sequential: Related data (say, a graphic picture) is written and read </a:t>
            </a:r>
            <a:r>
              <a:rPr lang="en-US" sz="2000" b="1" i="1" dirty="0" smtClean="0"/>
              <a:t>sequentially</a:t>
            </a:r>
            <a:r>
              <a:rPr lang="en-US" sz="2000" b="1" dirty="0" smtClean="0"/>
              <a:t> to the mass storage device, from the first byte to the last</a:t>
            </a:r>
          </a:p>
          <a:p>
            <a:pPr lvl="1">
              <a:spcBef>
                <a:spcPts val="1200"/>
              </a:spcBef>
            </a:pPr>
            <a:r>
              <a:rPr lang="en-US" sz="2000" b="1" dirty="0" smtClean="0"/>
              <a:t>Random Access: Data may be retrieved in any order, then “reassembled” by the software. This approach also allows data to be written or read anywhere on the device at any time</a:t>
            </a:r>
          </a:p>
          <a:p>
            <a:pPr lvl="1">
              <a:spcBef>
                <a:spcPts val="1200"/>
              </a:spcBef>
            </a:pPr>
            <a:r>
              <a:rPr lang="en-US" sz="2000" b="1" dirty="0" smtClean="0"/>
              <a:t>Indexed: Data is broken up into records, and an index is used to keep track of which records are where on the physical disk</a:t>
            </a:r>
          </a:p>
          <a:p>
            <a:pPr>
              <a:spcBef>
                <a:spcPts val="1200"/>
              </a:spcBef>
            </a:pPr>
            <a:r>
              <a:rPr lang="en-US" sz="2400" b="1" dirty="0" smtClean="0"/>
              <a:t>It is possible to combine these methods, which is what modern drives and operating systems do</a:t>
            </a:r>
            <a:endParaRPr lang="en-US" sz="2400" b="1" dirty="0"/>
          </a:p>
          <a:p>
            <a:pPr marL="0" indent="0">
              <a:spcBef>
                <a:spcPts val="1200"/>
              </a:spcBef>
              <a:buNone/>
            </a:pPr>
            <a:endParaRPr lang="en-US" sz="2400" b="1" dirty="0"/>
          </a:p>
        </p:txBody>
      </p:sp>
      <p:sp>
        <p:nvSpPr>
          <p:cNvPr id="3" name="AutoShape 2" descr="6.1. File System Abstractions — Operating Systems Study Guid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60420457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442762" cy="792162"/>
          </a:xfrm>
        </p:spPr>
        <p:txBody>
          <a:bodyPr/>
          <a:lstStyle/>
          <a:p>
            <a:r>
              <a:rPr lang="en-US" sz="3200" dirty="0" smtClean="0"/>
              <a:t>Mass Storage Filesystems (cont.)</a:t>
            </a:r>
            <a:endParaRPr lang="en-US" sz="3200" dirty="0">
              <a:solidFill>
                <a:srgbClr val="00FFFF"/>
              </a:solidFill>
            </a:endParaRPr>
          </a:p>
        </p:txBody>
      </p:sp>
      <p:sp>
        <p:nvSpPr>
          <p:cNvPr id="5" name="Content Placeholder 2"/>
          <p:cNvSpPr txBox="1">
            <a:spLocks/>
          </p:cNvSpPr>
          <p:nvPr/>
        </p:nvSpPr>
        <p:spPr>
          <a:xfrm>
            <a:off x="457200" y="1219200"/>
            <a:ext cx="4800600" cy="510540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bg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Font typeface="Arial" panose="020B0604020202020204" pitchFamily="34" charset="0"/>
              <a:buChar char="–"/>
              <a:defRPr sz="2800" kern="1200">
                <a:solidFill>
                  <a:schemeClr val="bg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bg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spcBef>
                <a:spcPts val="1200"/>
              </a:spcBef>
            </a:pPr>
            <a:r>
              <a:rPr lang="en-US" sz="1800" b="1" dirty="0" smtClean="0"/>
              <a:t>The method for “chunking” data on a mass storage device for presentation to a computer is called a </a:t>
            </a:r>
            <a:r>
              <a:rPr lang="en-US" sz="1800" b="1" i="1" dirty="0" smtClean="0"/>
              <a:t>filesystem</a:t>
            </a:r>
            <a:r>
              <a:rPr lang="en-US" sz="1800" b="1" dirty="0" smtClean="0"/>
              <a:t>. </a:t>
            </a:r>
          </a:p>
          <a:p>
            <a:pPr>
              <a:spcBef>
                <a:spcPts val="1200"/>
              </a:spcBef>
            </a:pPr>
            <a:r>
              <a:rPr lang="en-US" sz="1800" b="1" dirty="0" smtClean="0"/>
              <a:t>There are many, many different types of </a:t>
            </a:r>
            <a:r>
              <a:rPr lang="en-US" sz="1800" b="1" dirty="0" err="1" smtClean="0"/>
              <a:t>filesytem</a:t>
            </a:r>
            <a:r>
              <a:rPr lang="en-US" sz="1800" b="1" dirty="0" smtClean="0"/>
              <a:t>. All of them determine how the data on a mass storage device is organized, stored, and retrieved.</a:t>
            </a:r>
            <a:endParaRPr lang="en-US" sz="1800" b="1" dirty="0" smtClean="0"/>
          </a:p>
          <a:p>
            <a:pPr>
              <a:spcBef>
                <a:spcPts val="1200"/>
              </a:spcBef>
            </a:pPr>
            <a:r>
              <a:rPr lang="en-US" sz="1800" b="1" dirty="0" smtClean="0"/>
              <a:t>There are now many “layers” of software, firmware, and hardware between a computer and the filesystem on a modern mass storage device.</a:t>
            </a:r>
          </a:p>
          <a:p>
            <a:pPr>
              <a:spcBef>
                <a:spcPts val="1200"/>
              </a:spcBef>
            </a:pPr>
            <a:r>
              <a:rPr lang="en-US" sz="1800" b="1" dirty="0" smtClean="0"/>
              <a:t>This “layer model” allows “abstraction” of the lower layers by the upper layers, so that software need only concern itself with related data (files) and how related data is organized (file formats.)</a:t>
            </a:r>
            <a:endParaRPr lang="en-US" sz="1800" b="1"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10200" y="2057400"/>
            <a:ext cx="3419475" cy="3705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7674716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442762" cy="639762"/>
          </a:xfrm>
        </p:spPr>
        <p:txBody>
          <a:bodyPr/>
          <a:lstStyle/>
          <a:p>
            <a:r>
              <a:rPr lang="en-US" sz="3200" dirty="0" smtClean="0"/>
              <a:t>Generic Filesystem Architecture</a:t>
            </a:r>
            <a:r>
              <a:rPr lang="en-US" sz="1400" dirty="0" smtClean="0">
                <a:solidFill>
                  <a:srgbClr val="00FFFF"/>
                </a:solidFill>
              </a:rPr>
              <a:t> </a:t>
            </a:r>
            <a:endParaRPr lang="en-US" sz="3200" dirty="0">
              <a:solidFill>
                <a:srgbClr val="00FFFF"/>
              </a:solidFill>
            </a:endParaRPr>
          </a:p>
        </p:txBody>
      </p:sp>
      <p:sp>
        <p:nvSpPr>
          <p:cNvPr id="5" name="Content Placeholder 2"/>
          <p:cNvSpPr txBox="1">
            <a:spLocks/>
          </p:cNvSpPr>
          <p:nvPr/>
        </p:nvSpPr>
        <p:spPr>
          <a:xfrm>
            <a:off x="457200" y="1219200"/>
            <a:ext cx="8229600" cy="5334000"/>
          </a:xfrm>
          <a:prstGeom prst="rect">
            <a:avLst/>
          </a:prstGeom>
        </p:spPr>
        <p:txBody>
          <a:bodyPr vert="horz" lIns="91440" tIns="45720" rIns="91440" bIns="45720" rtlCol="0">
            <a:normAutofit fontScale="925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bg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Font typeface="Arial" panose="020B0604020202020204" pitchFamily="34" charset="0"/>
              <a:buChar char="–"/>
              <a:defRPr sz="2800" kern="1200">
                <a:solidFill>
                  <a:schemeClr val="bg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bg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spcBef>
                <a:spcPts val="1200"/>
              </a:spcBef>
            </a:pPr>
            <a:r>
              <a:rPr lang="en-US" dirty="0" smtClean="0"/>
              <a:t>Related data stored on a device is commonly referred to as a </a:t>
            </a:r>
            <a:r>
              <a:rPr lang="en-US" i="1" dirty="0" smtClean="0"/>
              <a:t>file</a:t>
            </a:r>
            <a:r>
              <a:rPr lang="en-US" dirty="0" smtClean="0"/>
              <a:t>, as an analogy to physical papers stored in a filing cabinet.</a:t>
            </a:r>
            <a:r>
              <a:rPr lang="en-US" dirty="0" smtClean="0"/>
              <a:t/>
            </a:r>
            <a:br>
              <a:rPr lang="en-US" dirty="0" smtClean="0"/>
            </a:br>
            <a:endParaRPr lang="en-US" dirty="0" smtClean="0"/>
          </a:p>
          <a:p>
            <a:pPr>
              <a:spcBef>
                <a:spcPts val="1200"/>
              </a:spcBef>
            </a:pPr>
            <a:r>
              <a:rPr lang="en-US" dirty="0" smtClean="0"/>
              <a:t>Files can be stored in one of two ways on a mass storage device:</a:t>
            </a:r>
          </a:p>
          <a:p>
            <a:pPr lvl="1">
              <a:spcBef>
                <a:spcPts val="1200"/>
              </a:spcBef>
            </a:pPr>
            <a:r>
              <a:rPr lang="en-US" dirty="0" smtClean="0"/>
              <a:t>Contiguous: All the data (bytes) of a given file are stored in physically adjacent blocks on the platter(s) of a drive</a:t>
            </a:r>
          </a:p>
          <a:p>
            <a:pPr lvl="1">
              <a:spcBef>
                <a:spcPts val="1200"/>
              </a:spcBef>
            </a:pPr>
            <a:r>
              <a:rPr lang="en-US" dirty="0" smtClean="0"/>
              <a:t>Random: The file data are dispersed across an arbitrary group of blocks on the drive</a:t>
            </a:r>
            <a:endParaRPr lang="en-US" dirty="0" smtClean="0"/>
          </a:p>
          <a:p>
            <a:pPr marL="0" indent="0">
              <a:spcBef>
                <a:spcPts val="1200"/>
              </a:spcBef>
              <a:buNone/>
            </a:pPr>
            <a:endParaRPr lang="en-US" b="1" dirty="0" smtClean="0">
              <a:solidFill>
                <a:srgbClr val="FFFF00"/>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82735650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442762" cy="639762"/>
          </a:xfrm>
        </p:spPr>
        <p:txBody>
          <a:bodyPr/>
          <a:lstStyle/>
          <a:p>
            <a:r>
              <a:rPr lang="en-US" sz="2800" dirty="0" smtClean="0"/>
              <a:t>Generic Filesystem Architecture (cont.)</a:t>
            </a:r>
            <a:r>
              <a:rPr lang="en-US" sz="1200" dirty="0" smtClean="0">
                <a:solidFill>
                  <a:srgbClr val="00FFFF"/>
                </a:solidFill>
              </a:rPr>
              <a:t> </a:t>
            </a:r>
            <a:endParaRPr lang="en-US" sz="2800" dirty="0">
              <a:solidFill>
                <a:srgbClr val="00FFFF"/>
              </a:solidFill>
            </a:endParaRPr>
          </a:p>
        </p:txBody>
      </p:sp>
      <p:sp>
        <p:nvSpPr>
          <p:cNvPr id="5" name="Content Placeholder 2"/>
          <p:cNvSpPr txBox="1">
            <a:spLocks/>
          </p:cNvSpPr>
          <p:nvPr/>
        </p:nvSpPr>
        <p:spPr>
          <a:xfrm>
            <a:off x="457200" y="1219200"/>
            <a:ext cx="8229600" cy="5334000"/>
          </a:xfrm>
          <a:prstGeom prst="rect">
            <a:avLst/>
          </a:prstGeom>
        </p:spPr>
        <p:txBody>
          <a:bodyPr vert="horz" lIns="91440" tIns="45720" rIns="91440" bIns="45720" rtlCol="0">
            <a:normAutofit fontScale="55000" lnSpcReduction="200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bg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Font typeface="Arial" panose="020B0604020202020204" pitchFamily="34" charset="0"/>
              <a:buChar char="–"/>
              <a:defRPr sz="2800" kern="1200">
                <a:solidFill>
                  <a:schemeClr val="bg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bg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spcBef>
                <a:spcPts val="1200"/>
              </a:spcBef>
            </a:pPr>
            <a:r>
              <a:rPr lang="en-US" dirty="0" smtClean="0"/>
              <a:t>In either case, to allow the storage of multiple files, an index of some sort must be maintained to keep track of which file is stored where on a drive</a:t>
            </a:r>
          </a:p>
          <a:p>
            <a:pPr>
              <a:spcBef>
                <a:spcPts val="1200"/>
              </a:spcBef>
            </a:pPr>
            <a:r>
              <a:rPr lang="en-US" dirty="0" smtClean="0"/>
              <a:t>There needs to be an “index to the index”, which is called variously the superblock or volume control block</a:t>
            </a:r>
            <a:endParaRPr lang="en-US" dirty="0" smtClean="0"/>
          </a:p>
          <a:p>
            <a:pPr>
              <a:spcBef>
                <a:spcPts val="1200"/>
              </a:spcBef>
            </a:pPr>
            <a:r>
              <a:rPr lang="en-US" dirty="0" smtClean="0"/>
              <a:t>The index in turn has various names: file index, catalog, or, more commonly, </a:t>
            </a:r>
            <a:r>
              <a:rPr lang="en-US" i="1" dirty="0" smtClean="0"/>
              <a:t>file allocation table (FAT)</a:t>
            </a:r>
          </a:p>
          <a:p>
            <a:pPr>
              <a:spcBef>
                <a:spcPts val="1200"/>
              </a:spcBef>
            </a:pPr>
            <a:r>
              <a:rPr lang="en-US" dirty="0" smtClean="0"/>
              <a:t>The</a:t>
            </a:r>
            <a:r>
              <a:rPr lang="en-US" dirty="0" smtClean="0"/>
              <a:t> FAT contains entries for each file called </a:t>
            </a:r>
            <a:r>
              <a:rPr lang="en-US" i="1" dirty="0" err="1" smtClean="0"/>
              <a:t>inodes</a:t>
            </a:r>
            <a:r>
              <a:rPr lang="en-US" dirty="0" smtClean="0"/>
              <a:t> or  </a:t>
            </a:r>
            <a:r>
              <a:rPr lang="en-US" i="1" dirty="0" smtClean="0"/>
              <a:t>file control blocks</a:t>
            </a:r>
            <a:r>
              <a:rPr lang="en-US" dirty="0" smtClean="0"/>
              <a:t>. The FCB’s contain:</a:t>
            </a:r>
          </a:p>
          <a:p>
            <a:pPr lvl="1">
              <a:spcBef>
                <a:spcPts val="1200"/>
              </a:spcBef>
            </a:pPr>
            <a:r>
              <a:rPr lang="en-US" dirty="0" smtClean="0"/>
              <a:t>The file </a:t>
            </a:r>
            <a:r>
              <a:rPr lang="en-US" i="1" dirty="0" smtClean="0"/>
              <a:t>name</a:t>
            </a:r>
          </a:p>
          <a:p>
            <a:pPr lvl="1">
              <a:spcBef>
                <a:spcPts val="1200"/>
              </a:spcBef>
            </a:pPr>
            <a:r>
              <a:rPr lang="en-US" dirty="0" smtClean="0"/>
              <a:t>File metadata: creation time, access time, and (optionally) permissions, owner, file type and access method for that file</a:t>
            </a:r>
          </a:p>
          <a:p>
            <a:pPr lvl="1">
              <a:spcBef>
                <a:spcPts val="1200"/>
              </a:spcBef>
            </a:pPr>
            <a:r>
              <a:rPr lang="en-US" dirty="0" smtClean="0"/>
              <a:t>The size of the file </a:t>
            </a:r>
            <a:r>
              <a:rPr lang="en-US" i="1" dirty="0" smtClean="0"/>
              <a:t>in blocks</a:t>
            </a:r>
          </a:p>
          <a:p>
            <a:pPr lvl="1">
              <a:spcBef>
                <a:spcPts val="1200"/>
              </a:spcBef>
            </a:pPr>
            <a:r>
              <a:rPr lang="en-US" dirty="0" smtClean="0"/>
              <a:t>Either:</a:t>
            </a:r>
            <a:endParaRPr lang="en-US" dirty="0" smtClean="0"/>
          </a:p>
          <a:p>
            <a:pPr lvl="2">
              <a:spcBef>
                <a:spcPts val="1200"/>
              </a:spcBef>
            </a:pPr>
            <a:r>
              <a:rPr lang="en-US" dirty="0" smtClean="0"/>
              <a:t>A list of the blocks the file is using on the drive, that is, a map of which blocks make up the file and the order those blocks need to be accessed to reassemble the file (e.g. DOS FAT)</a:t>
            </a:r>
          </a:p>
          <a:p>
            <a:pPr lvl="2">
              <a:spcBef>
                <a:spcPts val="1200"/>
              </a:spcBef>
            </a:pPr>
            <a:r>
              <a:rPr lang="en-US" dirty="0" smtClean="0"/>
              <a:t>Just the first block the file is using, if the file is comprised of linked blocks (e.g. HFS)</a:t>
            </a:r>
            <a:endParaRPr lang="en-US" dirty="0" smtClean="0"/>
          </a:p>
          <a:p>
            <a:pPr marL="0" indent="0">
              <a:spcBef>
                <a:spcPts val="1200"/>
              </a:spcBef>
              <a:buNone/>
            </a:pPr>
            <a:endParaRPr lang="en-US" b="1" dirty="0" smtClean="0">
              <a:solidFill>
                <a:srgbClr val="FFFF00"/>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47398290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442762" cy="639762"/>
          </a:xfrm>
        </p:spPr>
        <p:txBody>
          <a:bodyPr/>
          <a:lstStyle/>
          <a:p>
            <a:r>
              <a:rPr lang="en-US" sz="2800" dirty="0" smtClean="0"/>
              <a:t>Generic Filesystem Architecture (cont.)</a:t>
            </a:r>
            <a:r>
              <a:rPr lang="en-US" sz="1200" dirty="0" smtClean="0">
                <a:solidFill>
                  <a:srgbClr val="00FFFF"/>
                </a:solidFill>
              </a:rPr>
              <a:t> </a:t>
            </a:r>
            <a:endParaRPr lang="en-US" sz="2800" dirty="0">
              <a:solidFill>
                <a:srgbClr val="00FFFF"/>
              </a:solidFill>
            </a:endParaRPr>
          </a:p>
        </p:txBody>
      </p:sp>
      <p:sp>
        <p:nvSpPr>
          <p:cNvPr id="5" name="Content Placeholder 2"/>
          <p:cNvSpPr txBox="1">
            <a:spLocks/>
          </p:cNvSpPr>
          <p:nvPr/>
        </p:nvSpPr>
        <p:spPr>
          <a:xfrm>
            <a:off x="457200" y="990600"/>
            <a:ext cx="2819400" cy="5562600"/>
          </a:xfrm>
          <a:prstGeom prst="rect">
            <a:avLst/>
          </a:prstGeom>
        </p:spPr>
        <p:txBody>
          <a:bodyPr vert="horz" lIns="91440" tIns="45720" rIns="91440" bIns="45720" rtlCol="0">
            <a:normAutofit fontScale="40000" lnSpcReduction="200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bg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Font typeface="Arial" panose="020B0604020202020204" pitchFamily="34" charset="0"/>
              <a:buChar char="–"/>
              <a:defRPr sz="2800" kern="1200">
                <a:solidFill>
                  <a:schemeClr val="bg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bg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spcBef>
                <a:spcPts val="1200"/>
              </a:spcBef>
            </a:pPr>
            <a:r>
              <a:rPr lang="en-US" dirty="0" smtClean="0"/>
              <a:t>Modern operating systems abstract the details of the filesystem from user programs</a:t>
            </a:r>
            <a:endParaRPr lang="en-US" dirty="0" smtClean="0"/>
          </a:p>
          <a:p>
            <a:pPr>
              <a:spcBef>
                <a:spcPts val="1200"/>
              </a:spcBef>
            </a:pPr>
            <a:r>
              <a:rPr lang="en-US" dirty="0" smtClean="0"/>
              <a:t>This abstraction is performed by the device drivers in the operating system kernel (the part of the OS that is always in memory)</a:t>
            </a:r>
            <a:endParaRPr lang="en-US" i="1" dirty="0" smtClean="0"/>
          </a:p>
          <a:p>
            <a:pPr>
              <a:spcBef>
                <a:spcPts val="1200"/>
              </a:spcBef>
            </a:pPr>
            <a:r>
              <a:rPr lang="en-US" dirty="0" smtClean="0"/>
              <a:t>Typically, the directory structure of a given filesystem is cached into memory for easy access</a:t>
            </a:r>
          </a:p>
          <a:p>
            <a:pPr>
              <a:spcBef>
                <a:spcPts val="1200"/>
              </a:spcBef>
            </a:pPr>
            <a:r>
              <a:rPr lang="en-US" dirty="0" smtClean="0"/>
              <a:t>When a process (program) opens a file, a </a:t>
            </a:r>
            <a:r>
              <a:rPr lang="en-US" i="1" dirty="0" err="1" smtClean="0"/>
              <a:t>filehandle</a:t>
            </a:r>
            <a:r>
              <a:rPr lang="en-US" dirty="0" smtClean="0"/>
              <a:t> is created which is a data structure that allows the program to communicate with the OS to read and write to the particular file that was opened. </a:t>
            </a:r>
          </a:p>
          <a:p>
            <a:pPr>
              <a:spcBef>
                <a:spcPts val="1200"/>
              </a:spcBef>
            </a:pPr>
            <a:r>
              <a:rPr lang="en-US" dirty="0" smtClean="0"/>
              <a:t>Modern OS’s present most files to programs as a byte stream, leaving it up to the program to determine any additional formatting of the byte stream that may be needed.</a:t>
            </a:r>
          </a:p>
          <a:p>
            <a:pPr>
              <a:spcBef>
                <a:spcPts val="1200"/>
              </a:spcBef>
            </a:pPr>
            <a:r>
              <a:rPr lang="en-US" dirty="0" smtClean="0"/>
              <a:t>Older OS’s could perform some pre-formatting of the byte-stream</a:t>
            </a:r>
            <a:endParaRPr lang="en-US" dirty="0" smtClean="0"/>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38600" y="1066800"/>
            <a:ext cx="4267200" cy="3432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53200" y="4340525"/>
            <a:ext cx="2344464" cy="24281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52800" y="4468772"/>
            <a:ext cx="2629858" cy="22999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3505200" y="5554622"/>
            <a:ext cx="1167884" cy="369332"/>
          </a:xfrm>
          <a:prstGeom prst="rect">
            <a:avLst/>
          </a:prstGeom>
          <a:noFill/>
        </p:spPr>
        <p:txBody>
          <a:bodyPr wrap="none" rtlCol="0">
            <a:spAutoFit/>
          </a:bodyPr>
          <a:lstStyle/>
          <a:p>
            <a:r>
              <a:rPr lang="en-US" b="1" dirty="0" smtClean="0">
                <a:solidFill>
                  <a:srgbClr val="00B0F0"/>
                </a:solidFill>
                <a:latin typeface="Arial" panose="020B0604020202020204" pitchFamily="34" charset="0"/>
                <a:cs typeface="Arial" panose="020B0604020202020204" pitchFamily="34" charset="0"/>
              </a:rPr>
              <a:t>DOS FAT</a:t>
            </a:r>
            <a:endParaRPr lang="en-US" b="1" dirty="0">
              <a:solidFill>
                <a:srgbClr val="00B0F0"/>
              </a:solidFill>
              <a:latin typeface="Arial" panose="020B0604020202020204" pitchFamily="34" charset="0"/>
              <a:cs typeface="Arial" panose="020B0604020202020204" pitchFamily="34" charset="0"/>
            </a:endParaRPr>
          </a:p>
        </p:txBody>
      </p:sp>
      <p:sp>
        <p:nvSpPr>
          <p:cNvPr id="8" name="TextBox 7"/>
          <p:cNvSpPr txBox="1"/>
          <p:nvPr/>
        </p:nvSpPr>
        <p:spPr>
          <a:xfrm>
            <a:off x="7543800" y="6122389"/>
            <a:ext cx="1300356" cy="646331"/>
          </a:xfrm>
          <a:prstGeom prst="rect">
            <a:avLst/>
          </a:prstGeom>
          <a:noFill/>
        </p:spPr>
        <p:txBody>
          <a:bodyPr wrap="none" rtlCol="0">
            <a:spAutoFit/>
          </a:bodyPr>
          <a:lstStyle/>
          <a:p>
            <a:r>
              <a:rPr lang="en-US" b="1" dirty="0" smtClean="0">
                <a:solidFill>
                  <a:srgbClr val="00B0F0"/>
                </a:solidFill>
                <a:latin typeface="Arial" panose="020B0604020202020204" pitchFamily="34" charset="0"/>
                <a:cs typeface="Arial" panose="020B0604020202020204" pitchFamily="34" charset="0"/>
              </a:rPr>
              <a:t>Linked</a:t>
            </a:r>
          </a:p>
          <a:p>
            <a:r>
              <a:rPr lang="en-US" b="1" dirty="0" smtClean="0">
                <a:solidFill>
                  <a:srgbClr val="00B0F0"/>
                </a:solidFill>
                <a:latin typeface="Arial" panose="020B0604020202020204" pitchFamily="34" charset="0"/>
                <a:cs typeface="Arial" panose="020B0604020202020204" pitchFamily="34" charset="0"/>
              </a:rPr>
              <a:t>Allocation</a:t>
            </a:r>
            <a:endParaRPr lang="en-US" b="1" dirty="0">
              <a:solidFill>
                <a:srgbClr val="00B0F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1692231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442762" cy="639762"/>
          </a:xfrm>
        </p:spPr>
        <p:txBody>
          <a:bodyPr/>
          <a:lstStyle/>
          <a:p>
            <a:r>
              <a:rPr lang="en-US" sz="2800" dirty="0" smtClean="0"/>
              <a:t>Linux Filesystem Architecture</a:t>
            </a:r>
            <a:endParaRPr lang="en-US" sz="2800" dirty="0">
              <a:solidFill>
                <a:srgbClr val="00FFFF"/>
              </a:solidFill>
            </a:endParaRPr>
          </a:p>
        </p:txBody>
      </p:sp>
      <p:sp>
        <p:nvSpPr>
          <p:cNvPr id="5" name="Content Placeholder 2"/>
          <p:cNvSpPr txBox="1">
            <a:spLocks/>
          </p:cNvSpPr>
          <p:nvPr/>
        </p:nvSpPr>
        <p:spPr>
          <a:xfrm>
            <a:off x="152400" y="914400"/>
            <a:ext cx="3352800" cy="563880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bg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Font typeface="Arial" panose="020B0604020202020204" pitchFamily="34" charset="0"/>
              <a:buChar char="–"/>
              <a:defRPr sz="2800" kern="1200">
                <a:solidFill>
                  <a:schemeClr val="bg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bg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spcBef>
                <a:spcPts val="1200"/>
              </a:spcBef>
            </a:pPr>
            <a:r>
              <a:rPr lang="en-US" sz="1400" b="1" dirty="0" smtClean="0"/>
              <a:t>Linux uses a very sophisticated filesystem called EXT4 (the fourth version since the original </a:t>
            </a:r>
            <a:r>
              <a:rPr lang="en-US" sz="1400" b="1" dirty="0" err="1" smtClean="0"/>
              <a:t>ext</a:t>
            </a:r>
            <a:r>
              <a:rPr lang="en-US" sz="1400" b="1" dirty="0" smtClean="0"/>
              <a:t> or ext1)</a:t>
            </a:r>
            <a:endParaRPr lang="en-US" sz="1400" b="1" dirty="0" smtClean="0"/>
          </a:p>
          <a:p>
            <a:pPr>
              <a:spcBef>
                <a:spcPts val="1200"/>
              </a:spcBef>
            </a:pPr>
            <a:r>
              <a:rPr lang="en-US" sz="1400" b="1" dirty="0" smtClean="0"/>
              <a:t>EXT4 uses </a:t>
            </a:r>
            <a:r>
              <a:rPr lang="en-US" sz="1400" b="1" i="1" dirty="0" smtClean="0"/>
              <a:t>combined indexing</a:t>
            </a:r>
            <a:r>
              <a:rPr lang="en-US" sz="1400" b="1" dirty="0" smtClean="0"/>
              <a:t>, which permits multi-level linking, allowing very large files</a:t>
            </a:r>
            <a:endParaRPr lang="en-US" sz="1400" b="1" i="1" dirty="0" smtClean="0"/>
          </a:p>
          <a:p>
            <a:pPr>
              <a:spcBef>
                <a:spcPts val="1200"/>
              </a:spcBef>
            </a:pPr>
            <a:r>
              <a:rPr lang="en-US" sz="1400" b="1" dirty="0"/>
              <a:t>Multiple </a:t>
            </a:r>
            <a:r>
              <a:rPr lang="en-US" sz="1400" b="1" i="1" dirty="0"/>
              <a:t>partitions</a:t>
            </a:r>
            <a:r>
              <a:rPr lang="en-US" sz="1400" b="1" dirty="0"/>
              <a:t>, each containing </a:t>
            </a:r>
            <a:r>
              <a:rPr lang="en-US" sz="1400" b="1" i="1" dirty="0"/>
              <a:t>it’s own </a:t>
            </a:r>
            <a:r>
              <a:rPr lang="en-US" sz="1400" b="1" dirty="0"/>
              <a:t>ext4 filesystem, are possible</a:t>
            </a:r>
          </a:p>
          <a:p>
            <a:pPr>
              <a:spcBef>
                <a:spcPts val="1200"/>
              </a:spcBef>
            </a:pPr>
            <a:r>
              <a:rPr lang="en-US" sz="1400" b="1" dirty="0" smtClean="0"/>
              <a:t>A </a:t>
            </a:r>
            <a:r>
              <a:rPr lang="en-US" sz="1400" b="1" i="1" dirty="0" smtClean="0"/>
              <a:t>Master Boot Record </a:t>
            </a:r>
            <a:r>
              <a:rPr lang="en-US" sz="1400" b="1" dirty="0" smtClean="0"/>
              <a:t>(MBR) is used to map the partition </a:t>
            </a:r>
            <a:r>
              <a:rPr lang="en-US" sz="1400" b="1" dirty="0" err="1" smtClean="0"/>
              <a:t>bootblock</a:t>
            </a:r>
            <a:r>
              <a:rPr lang="en-US" sz="1400" b="1" dirty="0" smtClean="0"/>
              <a:t> where OS startup code is located</a:t>
            </a:r>
          </a:p>
          <a:p>
            <a:pPr>
              <a:spcBef>
                <a:spcPts val="1200"/>
              </a:spcBef>
            </a:pPr>
            <a:r>
              <a:rPr lang="en-US" sz="1400" b="1" dirty="0" smtClean="0"/>
              <a:t>A </a:t>
            </a:r>
            <a:r>
              <a:rPr lang="en-US" sz="1400" b="1" i="1" dirty="0" smtClean="0"/>
              <a:t>superblock</a:t>
            </a:r>
            <a:r>
              <a:rPr lang="en-US" sz="1400" b="1" dirty="0" smtClean="0"/>
              <a:t> provides a map of all the file </a:t>
            </a:r>
            <a:r>
              <a:rPr lang="en-US" sz="1400" b="1" i="1" dirty="0" err="1" smtClean="0"/>
              <a:t>inodes</a:t>
            </a:r>
            <a:endParaRPr lang="en-US" sz="1400" b="1" i="1" dirty="0" smtClean="0"/>
          </a:p>
          <a:p>
            <a:pPr>
              <a:spcBef>
                <a:spcPts val="1200"/>
              </a:spcBef>
            </a:pPr>
            <a:r>
              <a:rPr lang="en-US" sz="1400" b="1" dirty="0" smtClean="0"/>
              <a:t>Each </a:t>
            </a:r>
            <a:r>
              <a:rPr lang="en-US" sz="1400" b="1" dirty="0" err="1" smtClean="0"/>
              <a:t>inode</a:t>
            </a:r>
            <a:r>
              <a:rPr lang="en-US" sz="1400" b="1" dirty="0" smtClean="0"/>
              <a:t> is organized as shown at right, providing a </a:t>
            </a:r>
            <a:r>
              <a:rPr lang="en-US" sz="1400" b="1" i="1" dirty="0" smtClean="0"/>
              <a:t>linked list </a:t>
            </a:r>
            <a:r>
              <a:rPr lang="en-US" sz="1400" b="1" dirty="0" smtClean="0"/>
              <a:t>of the blocks in a given file</a:t>
            </a:r>
          </a:p>
          <a:p>
            <a:pPr>
              <a:spcBef>
                <a:spcPts val="1200"/>
              </a:spcBef>
            </a:pPr>
            <a:r>
              <a:rPr lang="en-US" sz="1400" b="1" dirty="0" smtClean="0"/>
              <a:t>Free space is also a linked list of unused blocks</a:t>
            </a:r>
            <a:endParaRPr lang="en-US" sz="1400" b="1" dirty="0" smtClean="0"/>
          </a:p>
        </p:txBody>
      </p:sp>
      <p:pic>
        <p:nvPicPr>
          <p:cNvPr id="7170" name="Picture 2"/>
          <p:cNvPicPr>
            <a:picLocks noChangeAspect="1" noChangeArrowheads="1"/>
          </p:cNvPicPr>
          <p:nvPr/>
        </p:nvPicPr>
        <p:blipFill>
          <a:blip r:embed="rId2">
            <a:duotone>
              <a:schemeClr val="accent6">
                <a:shade val="45000"/>
                <a:satMod val="135000"/>
              </a:schemeClr>
              <a:prstClr val="white"/>
            </a:duotone>
            <a:extLst>
              <a:ext uri="{BEBA8EAE-BF5A-486C-A8C5-ECC9F3942E4B}">
                <a14:imgProps xmlns:a14="http://schemas.microsoft.com/office/drawing/2010/main">
                  <a14:imgLayer r:embed="rId3">
                    <a14:imgEffect>
                      <a14:artisticWatercolorSponge/>
                    </a14:imgEffect>
                    <a14:imgEffect>
                      <a14:colorTemperature colorTemp="4700"/>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3276600" y="838201"/>
            <a:ext cx="5553075" cy="23496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25083" y="4026069"/>
            <a:ext cx="3333191" cy="27271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2"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81400" y="4226094"/>
            <a:ext cx="2169121" cy="2527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p:cNvSpPr txBox="1"/>
          <p:nvPr/>
        </p:nvSpPr>
        <p:spPr>
          <a:xfrm>
            <a:off x="7239000" y="4114800"/>
            <a:ext cx="1479892" cy="369332"/>
          </a:xfrm>
          <a:prstGeom prst="rect">
            <a:avLst/>
          </a:prstGeom>
          <a:noFill/>
        </p:spPr>
        <p:txBody>
          <a:bodyPr wrap="none" rtlCol="0">
            <a:spAutoFit/>
          </a:bodyPr>
          <a:lstStyle/>
          <a:p>
            <a:r>
              <a:rPr lang="en-US" b="1" dirty="0" smtClean="0">
                <a:solidFill>
                  <a:srgbClr val="00B0F0"/>
                </a:solidFill>
                <a:latin typeface="Arial" panose="020B0604020202020204" pitchFamily="34" charset="0"/>
                <a:cs typeface="Arial" panose="020B0604020202020204" pitchFamily="34" charset="0"/>
              </a:rPr>
              <a:t>Linux </a:t>
            </a:r>
            <a:r>
              <a:rPr lang="en-US" b="1" dirty="0" err="1" smtClean="0">
                <a:solidFill>
                  <a:srgbClr val="00B0F0"/>
                </a:solidFill>
                <a:latin typeface="Arial" panose="020B0604020202020204" pitchFamily="34" charset="0"/>
                <a:cs typeface="Arial" panose="020B0604020202020204" pitchFamily="34" charset="0"/>
              </a:rPr>
              <a:t>inode</a:t>
            </a:r>
            <a:endParaRPr lang="en-US" b="1" dirty="0">
              <a:solidFill>
                <a:srgbClr val="00B0F0"/>
              </a:solidFill>
              <a:latin typeface="Arial" panose="020B0604020202020204" pitchFamily="34" charset="0"/>
              <a:cs typeface="Arial" panose="020B0604020202020204" pitchFamily="34" charset="0"/>
            </a:endParaRPr>
          </a:p>
        </p:txBody>
      </p:sp>
      <p:sp>
        <p:nvSpPr>
          <p:cNvPr id="8" name="TextBox 7"/>
          <p:cNvSpPr txBox="1"/>
          <p:nvPr/>
        </p:nvSpPr>
        <p:spPr>
          <a:xfrm>
            <a:off x="3535392" y="5329535"/>
            <a:ext cx="1265208" cy="461665"/>
          </a:xfrm>
          <a:prstGeom prst="rect">
            <a:avLst/>
          </a:prstGeom>
          <a:noFill/>
        </p:spPr>
        <p:txBody>
          <a:bodyPr wrap="square" rtlCol="0">
            <a:spAutoFit/>
          </a:bodyPr>
          <a:lstStyle/>
          <a:p>
            <a:r>
              <a:rPr lang="en-US" sz="1200" b="1" dirty="0" smtClean="0">
                <a:solidFill>
                  <a:srgbClr val="00B0F0"/>
                </a:solidFill>
                <a:latin typeface="Arial" panose="020B0604020202020204" pitchFamily="34" charset="0"/>
                <a:cs typeface="Arial" panose="020B0604020202020204" pitchFamily="34" charset="0"/>
              </a:rPr>
              <a:t>Free space management</a:t>
            </a:r>
            <a:endParaRPr lang="en-US" sz="1200" b="1" dirty="0">
              <a:solidFill>
                <a:srgbClr val="00B0F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8334249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442762" cy="487362"/>
          </a:xfrm>
        </p:spPr>
        <p:txBody>
          <a:bodyPr/>
          <a:lstStyle/>
          <a:p>
            <a:r>
              <a:rPr lang="en-US" sz="2800" dirty="0" smtClean="0"/>
              <a:t>The FAT Filesystem</a:t>
            </a:r>
            <a:endParaRPr lang="en-US" sz="2800" dirty="0">
              <a:solidFill>
                <a:srgbClr val="00FFFF"/>
              </a:solidFill>
            </a:endParaRPr>
          </a:p>
        </p:txBody>
      </p:sp>
      <p:sp>
        <p:nvSpPr>
          <p:cNvPr id="5" name="Content Placeholder 2"/>
          <p:cNvSpPr txBox="1">
            <a:spLocks/>
          </p:cNvSpPr>
          <p:nvPr/>
        </p:nvSpPr>
        <p:spPr>
          <a:xfrm>
            <a:off x="152400" y="533400"/>
            <a:ext cx="8382000" cy="601980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bg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Font typeface="Arial" panose="020B0604020202020204" pitchFamily="34" charset="0"/>
              <a:buChar char="–"/>
              <a:defRPr sz="2800" kern="1200">
                <a:solidFill>
                  <a:schemeClr val="bg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bg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spcBef>
                <a:spcPts val="600"/>
              </a:spcBef>
            </a:pPr>
            <a:r>
              <a:rPr lang="en-US" sz="1400" b="1" dirty="0"/>
              <a:t>The FAT file system originated around 1980 and is the filesystem that was first supported by MS-DOS. It was originally </a:t>
            </a:r>
            <a:r>
              <a:rPr lang="en-US" sz="1400" b="1" dirty="0" err="1"/>
              <a:t>developped</a:t>
            </a:r>
            <a:r>
              <a:rPr lang="en-US" sz="1400" b="1" dirty="0"/>
              <a:t> a simple filesystem suitable for floppy disk less than 500k bytes in size. Over the time, its specs has been expanded to support </a:t>
            </a:r>
            <a:r>
              <a:rPr lang="en-US" sz="1400" b="1" dirty="0" err="1"/>
              <a:t>laeger</a:t>
            </a:r>
            <a:r>
              <a:rPr lang="en-US" sz="1400" b="1" dirty="0"/>
              <a:t> media as increasing its capacity. FAT is the abbreviation of File Allocation Table, which is the array to manage allocation of data area and the name of the file system itself. Currently there are three FAT sub-types, FAT12, FAT16 and FAT32. These are </a:t>
            </a:r>
            <a:r>
              <a:rPr lang="en-US" sz="1400" b="1" dirty="0" err="1"/>
              <a:t>developped</a:t>
            </a:r>
            <a:r>
              <a:rPr lang="en-US" sz="1400" b="1" dirty="0"/>
              <a:t> in order of the number and completely backward compatible with older one. (FAT16 always include FAT12, FAT32 includes all FAT types)EXT4 </a:t>
            </a:r>
            <a:r>
              <a:rPr lang="en-US" sz="1400" b="1" dirty="0" smtClean="0"/>
              <a:t>uses </a:t>
            </a:r>
            <a:r>
              <a:rPr lang="en-US" sz="1400" b="1" i="1" dirty="0" smtClean="0"/>
              <a:t>combined indexing</a:t>
            </a:r>
            <a:r>
              <a:rPr lang="en-US" sz="1400" b="1" dirty="0" smtClean="0"/>
              <a:t>, which permits multi-level linking, allowing very large files</a:t>
            </a:r>
            <a:endParaRPr lang="en-US" sz="1400" b="1" i="1" dirty="0" smtClean="0"/>
          </a:p>
          <a:p>
            <a:pPr>
              <a:spcBef>
                <a:spcPts val="600"/>
              </a:spcBef>
            </a:pPr>
            <a:r>
              <a:rPr lang="en-US" sz="1400" b="1" dirty="0" smtClean="0"/>
              <a:t>FAT </a:t>
            </a:r>
            <a:r>
              <a:rPr lang="en-US" sz="1400" b="1" i="1" dirty="0" smtClean="0"/>
              <a:t>sectors</a:t>
            </a:r>
            <a:r>
              <a:rPr lang="en-US" sz="1400" b="1" dirty="0" smtClean="0"/>
              <a:t> are 512 bytes in size; the term sector means the same thing as </a:t>
            </a:r>
            <a:r>
              <a:rPr lang="en-US" sz="1400" b="1" i="1" dirty="0" smtClean="0"/>
              <a:t>block</a:t>
            </a:r>
            <a:endParaRPr lang="en-US" sz="1400" b="1" i="1" dirty="0"/>
          </a:p>
          <a:p>
            <a:pPr>
              <a:spcBef>
                <a:spcPts val="600"/>
              </a:spcBef>
            </a:pPr>
            <a:r>
              <a:rPr lang="en-US" sz="1400" b="1" dirty="0" smtClean="0"/>
              <a:t>FAT uses </a:t>
            </a:r>
            <a:r>
              <a:rPr lang="en-US" sz="1400" b="1" i="1" dirty="0" smtClean="0"/>
              <a:t>logical volumes </a:t>
            </a:r>
            <a:r>
              <a:rPr lang="en-US" sz="1400" b="1" dirty="0" smtClean="0"/>
              <a:t>contained inside the physical storage volume (similar to multiple partitions on Linux)</a:t>
            </a:r>
          </a:p>
          <a:p>
            <a:pPr>
              <a:spcBef>
                <a:spcPts val="600"/>
              </a:spcBef>
            </a:pPr>
            <a:r>
              <a:rPr lang="en-US" sz="1400" b="1" dirty="0" smtClean="0"/>
              <a:t>A </a:t>
            </a:r>
            <a:r>
              <a:rPr lang="en-US" sz="1400" b="1" dirty="0"/>
              <a:t>FAT logical volume consists of three or four areas, each of them consists of one or more sectors and located on the volume in order of as </a:t>
            </a:r>
            <a:r>
              <a:rPr lang="en-US" sz="1400" b="1" dirty="0" smtClean="0"/>
              <a:t>follows:</a:t>
            </a:r>
          </a:p>
          <a:p>
            <a:pPr lvl="1">
              <a:spcBef>
                <a:spcPts val="0"/>
              </a:spcBef>
              <a:buFont typeface="+mj-lt"/>
              <a:buAutoNum type="arabicPeriod"/>
            </a:pPr>
            <a:r>
              <a:rPr lang="en-US" sz="1000" b="1" dirty="0"/>
              <a:t>Reserved area (volume configuration data)</a:t>
            </a:r>
          </a:p>
          <a:p>
            <a:pPr lvl="1">
              <a:spcBef>
                <a:spcPts val="0"/>
              </a:spcBef>
              <a:buFont typeface="+mj-lt"/>
              <a:buAutoNum type="arabicPeriod"/>
            </a:pPr>
            <a:r>
              <a:rPr lang="en-US" sz="1000" b="1" dirty="0"/>
              <a:t>FAT area (allocation table for data area)</a:t>
            </a:r>
          </a:p>
          <a:p>
            <a:pPr lvl="1">
              <a:spcBef>
                <a:spcPts val="0"/>
              </a:spcBef>
              <a:buFont typeface="+mj-lt"/>
              <a:buAutoNum type="arabicPeriod"/>
            </a:pPr>
            <a:r>
              <a:rPr lang="en-US" sz="1000" b="1" dirty="0"/>
              <a:t>Root directory area (not present on FAT32 volume)</a:t>
            </a:r>
          </a:p>
          <a:p>
            <a:pPr lvl="1">
              <a:spcBef>
                <a:spcPts val="0"/>
              </a:spcBef>
              <a:buFont typeface="+mj-lt"/>
              <a:buAutoNum type="arabicPeriod"/>
            </a:pPr>
            <a:r>
              <a:rPr lang="en-US" sz="1000" b="1" dirty="0"/>
              <a:t>Data area (contents of file and directory)</a:t>
            </a:r>
            <a:endParaRPr lang="en-US" sz="1000" b="1" dirty="0" smtClean="0"/>
          </a:p>
          <a:p>
            <a:pPr>
              <a:spcBef>
                <a:spcPts val="600"/>
              </a:spcBef>
            </a:pPr>
            <a:r>
              <a:rPr lang="en-US" sz="1400" b="1" dirty="0" smtClean="0"/>
              <a:t>The </a:t>
            </a:r>
            <a:r>
              <a:rPr lang="en-US" sz="1400" b="1" dirty="0"/>
              <a:t>most important data structure in the FAT volume is BPB (BIOS Parameter Block), where the configuration parameters of the FAT volume are stored. The BPB is placed in the boot sector. The boot sector is often referred to as VBR (Volume Boot Record) or PBR (Private Boot Record), but it is simply the first sector of the reserved area, the first sector of the volume</a:t>
            </a:r>
            <a:r>
              <a:rPr lang="en-US" sz="1400" b="1" dirty="0" smtClean="0"/>
              <a:t>.</a:t>
            </a:r>
          </a:p>
          <a:p>
            <a:pPr>
              <a:spcBef>
                <a:spcPts val="600"/>
              </a:spcBef>
            </a:pPr>
            <a:r>
              <a:rPr lang="en-US" sz="1400" b="1" dirty="0"/>
              <a:t>The another important area is FAT. What this structure does is define a linked list of the extents (cluster chain) of a file. Note that both </a:t>
            </a:r>
            <a:r>
              <a:rPr lang="en-US" sz="1400" b="1" dirty="0" err="1"/>
              <a:t>directroy</a:t>
            </a:r>
            <a:r>
              <a:rPr lang="en-US" sz="1400" b="1" dirty="0"/>
              <a:t> and file is contained in the file and nothing different on the FAT. The directory is really a file with a special attribute that indicates its content is a directory table.</a:t>
            </a:r>
            <a:endParaRPr lang="en-US" sz="1400" b="1" dirty="0" smtClean="0"/>
          </a:p>
        </p:txBody>
      </p:sp>
    </p:spTree>
    <p:extLst>
      <p:ext uri="{BB962C8B-B14F-4D97-AF65-F5344CB8AC3E}">
        <p14:creationId xmlns:p14="http://schemas.microsoft.com/office/powerpoint/2010/main" val="37786621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442762" cy="639762"/>
          </a:xfrm>
        </p:spPr>
        <p:txBody>
          <a:bodyPr/>
          <a:lstStyle/>
          <a:p>
            <a:r>
              <a:rPr lang="en-US" sz="2800" dirty="0" smtClean="0"/>
              <a:t>FAT Filesystem Types and SFNs</a:t>
            </a:r>
            <a:endParaRPr lang="en-US" sz="2800" dirty="0">
              <a:solidFill>
                <a:srgbClr val="00FFFF"/>
              </a:solidFill>
            </a:endParaRPr>
          </a:p>
        </p:txBody>
      </p:sp>
      <p:sp>
        <p:nvSpPr>
          <p:cNvPr id="5" name="Content Placeholder 2"/>
          <p:cNvSpPr txBox="1">
            <a:spLocks/>
          </p:cNvSpPr>
          <p:nvPr/>
        </p:nvSpPr>
        <p:spPr>
          <a:xfrm>
            <a:off x="152400" y="914400"/>
            <a:ext cx="2209800" cy="563880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bg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Font typeface="Arial" panose="020B0604020202020204" pitchFamily="34" charset="0"/>
              <a:buChar char="–"/>
              <a:defRPr sz="2800" kern="1200">
                <a:solidFill>
                  <a:schemeClr val="bg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bg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spcBef>
                <a:spcPts val="1200"/>
              </a:spcBef>
            </a:pPr>
            <a:r>
              <a:rPr lang="en-US" sz="1400" b="1" dirty="0" smtClean="0"/>
              <a:t>The </a:t>
            </a:r>
            <a:r>
              <a:rPr lang="en-US" sz="1400" b="1" dirty="0"/>
              <a:t>FAT type </a:t>
            </a:r>
            <a:r>
              <a:rPr lang="en-US" sz="1400" b="1" dirty="0"/>
              <a:t>(FAT12, FAT16 </a:t>
            </a:r>
            <a:r>
              <a:rPr lang="en-US" sz="1400" b="1" dirty="0" smtClean="0"/>
              <a:t>or FAT32) is </a:t>
            </a:r>
            <a:r>
              <a:rPr lang="en-US" sz="1400" b="1" dirty="0"/>
              <a:t>determined by the count of clusters on the volume and NOTHING </a:t>
            </a:r>
            <a:r>
              <a:rPr lang="en-US" sz="1400" b="1" dirty="0" smtClean="0"/>
              <a:t>ELSE</a:t>
            </a:r>
          </a:p>
          <a:p>
            <a:pPr>
              <a:spcBef>
                <a:spcPts val="1200"/>
              </a:spcBef>
            </a:pPr>
            <a:r>
              <a:rPr lang="en-US" sz="1400" b="1" i="1" dirty="0"/>
              <a:t>A volume with count of clusters &lt;=4085 is FAT12.</a:t>
            </a:r>
          </a:p>
          <a:p>
            <a:pPr>
              <a:spcBef>
                <a:spcPts val="1200"/>
              </a:spcBef>
            </a:pPr>
            <a:r>
              <a:rPr lang="en-US" sz="1400" b="1" i="1" dirty="0"/>
              <a:t>A volume with count of clusters &gt;=4086 and &lt;=65525 is FAT16.</a:t>
            </a:r>
          </a:p>
          <a:p>
            <a:pPr>
              <a:spcBef>
                <a:spcPts val="1200"/>
              </a:spcBef>
            </a:pPr>
            <a:r>
              <a:rPr lang="en-US" sz="1400" b="1" i="1" dirty="0"/>
              <a:t>A volume with count of clusters &gt;=65526 is FAT32.</a:t>
            </a:r>
            <a:endParaRPr lang="en-US" sz="1400" b="1" i="1" dirty="0" smtClean="0"/>
          </a:p>
        </p:txBody>
      </p:sp>
      <p:pic>
        <p:nvPicPr>
          <p:cNvPr id="819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4600" y="914400"/>
            <a:ext cx="6523318" cy="43774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Content Placeholder 2"/>
          <p:cNvSpPr txBox="1">
            <a:spLocks/>
          </p:cNvSpPr>
          <p:nvPr/>
        </p:nvSpPr>
        <p:spPr>
          <a:xfrm>
            <a:off x="304800" y="5410200"/>
            <a:ext cx="8534400" cy="114300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bg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Font typeface="Arial" panose="020B0604020202020204" pitchFamily="34" charset="0"/>
              <a:buChar char="–"/>
              <a:defRPr sz="2800" kern="1200">
                <a:solidFill>
                  <a:schemeClr val="bg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bg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spcBef>
                <a:spcPts val="1200"/>
              </a:spcBef>
            </a:pPr>
            <a:r>
              <a:rPr lang="en-US" sz="1200" b="1" i="1" dirty="0">
                <a:solidFill>
                  <a:srgbClr val="00FFFF"/>
                </a:solidFill>
              </a:rPr>
              <a:t>S</a:t>
            </a:r>
            <a:r>
              <a:rPr lang="en-US" sz="1200" b="1" i="1" dirty="0" smtClean="0">
                <a:solidFill>
                  <a:srgbClr val="00FFFF"/>
                </a:solidFill>
              </a:rPr>
              <a:t>hort </a:t>
            </a:r>
            <a:r>
              <a:rPr lang="en-US" sz="1200" b="1" i="1" dirty="0">
                <a:solidFill>
                  <a:srgbClr val="00FFFF"/>
                </a:solidFill>
              </a:rPr>
              <a:t>file name (</a:t>
            </a:r>
            <a:r>
              <a:rPr lang="en-US" sz="1200" b="1" i="1" dirty="0" smtClean="0">
                <a:solidFill>
                  <a:srgbClr val="00FFFF"/>
                </a:solidFill>
              </a:rPr>
              <a:t>SFN) is the </a:t>
            </a:r>
            <a:r>
              <a:rPr lang="en-US" sz="1200" b="1" i="1" dirty="0">
                <a:solidFill>
                  <a:srgbClr val="00FFFF"/>
                </a:solidFill>
              </a:rPr>
              <a:t>basic feature of FAT volume. The directory is really a file with a special attribute. It contains table of directory entries that contain meta data of the files on the volume. Size of a directory entry is 32 byte long and it corresponds with a file or </a:t>
            </a:r>
            <a:r>
              <a:rPr lang="en-US" sz="1200" b="1" i="1" dirty="0" smtClean="0">
                <a:solidFill>
                  <a:srgbClr val="00FFFF"/>
                </a:solidFill>
              </a:rPr>
              <a:t>directory </a:t>
            </a:r>
            <a:r>
              <a:rPr lang="en-US" sz="1200" b="1" i="1" dirty="0">
                <a:solidFill>
                  <a:srgbClr val="00FFFF"/>
                </a:solidFill>
              </a:rPr>
              <a:t>on the volume. Maximum size of a directory is 2 MB (65536 entries</a:t>
            </a:r>
            <a:r>
              <a:rPr lang="en-US" sz="1200" b="1" i="1" dirty="0" smtClean="0">
                <a:solidFill>
                  <a:srgbClr val="00FFFF"/>
                </a:solidFill>
              </a:rPr>
              <a:t>).</a:t>
            </a:r>
          </a:p>
          <a:p>
            <a:pPr>
              <a:spcBef>
                <a:spcPts val="1200"/>
              </a:spcBef>
            </a:pPr>
            <a:r>
              <a:rPr lang="en-US" sz="1200" dirty="0" smtClean="0">
                <a:solidFill>
                  <a:srgbClr val="00FFFF"/>
                </a:solidFill>
              </a:rPr>
              <a:t>The SFN file </a:t>
            </a:r>
            <a:r>
              <a:rPr lang="en-US" sz="1200" dirty="0">
                <a:solidFill>
                  <a:srgbClr val="00FFFF"/>
                </a:solidFill>
              </a:rPr>
              <a:t>name is stored in 8-byte body + 3-byte extension. The dot in the file name to separate body and </a:t>
            </a:r>
            <a:r>
              <a:rPr lang="en-US" sz="1200" dirty="0" smtClean="0">
                <a:solidFill>
                  <a:srgbClr val="00FFFF"/>
                </a:solidFill>
              </a:rPr>
              <a:t>extension </a:t>
            </a:r>
            <a:r>
              <a:rPr lang="en-US" sz="1200" dirty="0">
                <a:solidFill>
                  <a:srgbClr val="00FFFF"/>
                </a:solidFill>
              </a:rPr>
              <a:t>is removed on the directory entry.</a:t>
            </a:r>
            <a:endParaRPr lang="en-US" sz="1200" b="1" i="1" dirty="0" smtClean="0">
              <a:solidFill>
                <a:srgbClr val="00FFFF"/>
              </a:solidFill>
            </a:endParaRPr>
          </a:p>
        </p:txBody>
      </p:sp>
    </p:spTree>
    <p:extLst>
      <p:ext uri="{BB962C8B-B14F-4D97-AF65-F5344CB8AC3E}">
        <p14:creationId xmlns:p14="http://schemas.microsoft.com/office/powerpoint/2010/main" val="264129245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442762" cy="639762"/>
          </a:xfrm>
        </p:spPr>
        <p:txBody>
          <a:bodyPr/>
          <a:lstStyle/>
          <a:p>
            <a:r>
              <a:rPr lang="en-US" sz="2800" dirty="0" smtClean="0"/>
              <a:t>FAT Long File Names (LFN)</a:t>
            </a:r>
            <a:endParaRPr lang="en-US" sz="2800" dirty="0">
              <a:solidFill>
                <a:srgbClr val="00FFFF"/>
              </a:solidFill>
            </a:endParaRPr>
          </a:p>
        </p:txBody>
      </p:sp>
      <p:sp>
        <p:nvSpPr>
          <p:cNvPr id="5" name="Content Placeholder 2"/>
          <p:cNvSpPr txBox="1">
            <a:spLocks/>
          </p:cNvSpPr>
          <p:nvPr/>
        </p:nvSpPr>
        <p:spPr>
          <a:xfrm>
            <a:off x="152400" y="914400"/>
            <a:ext cx="8610600" cy="571500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bg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Font typeface="Arial" panose="020B0604020202020204" pitchFamily="34" charset="0"/>
              <a:buChar char="–"/>
              <a:defRPr sz="2800" kern="1200">
                <a:solidFill>
                  <a:schemeClr val="bg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bg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spcBef>
                <a:spcPts val="600"/>
              </a:spcBef>
            </a:pPr>
            <a:r>
              <a:rPr lang="en-US" sz="1200" b="1" dirty="0"/>
              <a:t>When add the long file name (LFN) as a new feature to the FAT filesystem, a backward compatibility with the existing systems is required. Following are concrete examples </a:t>
            </a:r>
            <a:r>
              <a:rPr lang="en-US" sz="1200" b="1" dirty="0" err="1"/>
              <a:t>required.</a:t>
            </a:r>
            <a:r>
              <a:rPr lang="en-US" sz="1200" b="1" i="1" dirty="0" err="1" smtClean="0"/>
              <a:t>A</a:t>
            </a:r>
            <a:r>
              <a:rPr lang="en-US" sz="1200" b="1" i="1" dirty="0" smtClean="0"/>
              <a:t> </a:t>
            </a:r>
            <a:r>
              <a:rPr lang="en-US" sz="1200" b="1" i="1" dirty="0"/>
              <a:t>volume with count of clusters &lt;=4085 is FAT12.</a:t>
            </a:r>
          </a:p>
          <a:p>
            <a:pPr lvl="1">
              <a:spcBef>
                <a:spcPts val="0"/>
              </a:spcBef>
            </a:pPr>
            <a:r>
              <a:rPr lang="en-US" sz="1200" b="1" i="1" dirty="0"/>
              <a:t>The existence of LFN needs to be invisible on the existing systems, especially any file API on the MS-DOS and Windows.</a:t>
            </a:r>
          </a:p>
          <a:p>
            <a:pPr lvl="1">
              <a:spcBef>
                <a:spcPts val="0"/>
              </a:spcBef>
            </a:pPr>
            <a:r>
              <a:rPr lang="en-US" sz="1200" b="1" i="1" dirty="0"/>
              <a:t>LFN needs to be located physically near the </a:t>
            </a:r>
            <a:r>
              <a:rPr lang="en-US" sz="1200" b="1" i="1" dirty="0" err="1"/>
              <a:t>direcroty</a:t>
            </a:r>
            <a:r>
              <a:rPr lang="en-US" sz="1200" b="1" i="1" dirty="0"/>
              <a:t> entry of the corresponding file to prevent bad effect to the performance.</a:t>
            </a:r>
          </a:p>
          <a:p>
            <a:pPr lvl="1">
              <a:spcBef>
                <a:spcPts val="0"/>
              </a:spcBef>
            </a:pPr>
            <a:r>
              <a:rPr lang="en-US" sz="1200" b="1" i="1" dirty="0"/>
              <a:t>If disk utility found the LFN information recorded somewhere on the FAT volume, the filesystem needs to keep sanity and be not affected</a:t>
            </a:r>
            <a:r>
              <a:rPr lang="en-US" sz="1200" b="1" i="1" dirty="0" smtClean="0"/>
              <a:t>.</a:t>
            </a:r>
          </a:p>
          <a:p>
            <a:pPr>
              <a:spcBef>
                <a:spcPts val="600"/>
              </a:spcBef>
            </a:pPr>
            <a:r>
              <a:rPr lang="en-US" sz="1200" b="1" dirty="0" smtClean="0"/>
              <a:t>SFN</a:t>
            </a:r>
            <a:r>
              <a:rPr lang="en-US" sz="1200" b="1" dirty="0"/>
              <a:t>, often called the 8.3 format name, is a traditional style file name originally used on the MS-DOS in format of body (1-8 character) plus optional extension (1-3 characters). These two parts are separated with a dot (.). The allowable </a:t>
            </a:r>
            <a:r>
              <a:rPr lang="en-US" sz="1200" b="1" dirty="0" err="1"/>
              <a:t>charactes</a:t>
            </a:r>
            <a:r>
              <a:rPr lang="en-US" sz="1200" b="1" dirty="0"/>
              <a:t> for the SFN are ASCII </a:t>
            </a:r>
            <a:r>
              <a:rPr lang="en-US" sz="1200" b="1" dirty="0" err="1"/>
              <a:t>alphanumerics</a:t>
            </a:r>
            <a:r>
              <a:rPr lang="en-US" sz="1200" b="1" dirty="0"/>
              <a:t>, some ASCII marks ($%'-_@~`!(){}^#&amp;) and extended characters (\x80 - \</a:t>
            </a:r>
            <a:r>
              <a:rPr lang="en-US" sz="1200" b="1" dirty="0" err="1"/>
              <a:t>xFF</a:t>
            </a:r>
            <a:r>
              <a:rPr lang="en-US" sz="1200" b="1" dirty="0" smtClean="0"/>
              <a:t>).</a:t>
            </a:r>
            <a:endParaRPr lang="en-US" sz="1200" b="1" dirty="0"/>
          </a:p>
          <a:p>
            <a:pPr>
              <a:spcBef>
                <a:spcPts val="600"/>
              </a:spcBef>
            </a:pPr>
            <a:r>
              <a:rPr lang="en-US" sz="1200" b="1" dirty="0"/>
              <a:t>SFN is stored in the SFN entry in OEM code set (used on MS-DOS) depends on the system locale. Low-case character in the file name is converted to up-case and then stored and matched, so that the case information of SFN is lost</a:t>
            </a:r>
            <a:r>
              <a:rPr lang="en-US" sz="1200" b="1" dirty="0" smtClean="0"/>
              <a:t>.</a:t>
            </a:r>
            <a:endParaRPr lang="en-US" sz="1200" b="1" dirty="0"/>
          </a:p>
          <a:p>
            <a:pPr>
              <a:spcBef>
                <a:spcPts val="600"/>
              </a:spcBef>
            </a:pPr>
            <a:r>
              <a:rPr lang="en-US" sz="1200" b="1" dirty="0" smtClean="0"/>
              <a:t>Length </a:t>
            </a:r>
            <a:r>
              <a:rPr lang="en-US" sz="1200" b="1" dirty="0"/>
              <a:t>of LFN can be </a:t>
            </a:r>
            <a:r>
              <a:rPr lang="en-US" sz="1200" b="1" dirty="0" smtClean="0"/>
              <a:t>up to </a:t>
            </a:r>
            <a:r>
              <a:rPr lang="en-US" sz="1200" b="1" dirty="0"/>
              <a:t>255 characters. The allowable characters for the LFN are white space and some ASCII marks (+,;=[]) in addition to the SFN characters. Dots can be embedded anywhere in the file name except the trailing dots and spaces are treated as end of the name and truncated off on the file API. Preceding spaces and dots are valid, but some user interface, such as Windows common dialog, rejects such file name</a:t>
            </a:r>
            <a:r>
              <a:rPr lang="en-US" sz="1200" b="1" dirty="0" smtClean="0"/>
              <a:t>.</a:t>
            </a:r>
            <a:endParaRPr lang="en-US" sz="1200" b="1" dirty="0"/>
          </a:p>
          <a:p>
            <a:pPr>
              <a:spcBef>
                <a:spcPts val="600"/>
              </a:spcBef>
            </a:pPr>
            <a:r>
              <a:rPr lang="en-US" sz="1200" b="1" dirty="0"/>
              <a:t>LFN is stored in the LFN entry without up-case conversion. Character code used by LFN is in Unicode</a:t>
            </a:r>
            <a:r>
              <a:rPr lang="en-US" sz="1200" b="1" dirty="0" smtClean="0"/>
              <a:t>.</a:t>
            </a:r>
            <a:endParaRPr lang="en-US" sz="1200" b="1" dirty="0"/>
          </a:p>
          <a:p>
            <a:pPr>
              <a:spcBef>
                <a:spcPts val="600"/>
              </a:spcBef>
            </a:pPr>
            <a:r>
              <a:rPr lang="en-US" sz="1200" b="1" dirty="0"/>
              <a:t>Because different character codes are used by SFN (OEM code set) and LFN (Unicode), generic implementation needs to convert those codes. This is not the matter on the OEM code is single byte code, however, when the OEM code page is in double byte character set (DBCS), a huge (several hundreds KB) conversion table is needed, so that it is difficult to implement LFN in the small embedded systems with a limited memory.</a:t>
            </a:r>
          </a:p>
        </p:txBody>
      </p:sp>
    </p:spTree>
    <p:extLst>
      <p:ext uri="{BB962C8B-B14F-4D97-AF65-F5344CB8AC3E}">
        <p14:creationId xmlns:p14="http://schemas.microsoft.com/office/powerpoint/2010/main" val="60153518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382000" cy="6354762"/>
          </a:xfrm>
        </p:spPr>
        <p:txBody>
          <a:bodyPr/>
          <a:lstStyle/>
          <a:p>
            <a:r>
              <a:rPr lang="en-US" sz="7200" dirty="0" smtClean="0"/>
              <a:t>REMINDER</a:t>
            </a:r>
            <a:r>
              <a:rPr lang="en-US" sz="2400" dirty="0" smtClean="0"/>
              <a:t/>
            </a:r>
            <a:br>
              <a:rPr lang="en-US" sz="2400" dirty="0" smtClean="0"/>
            </a:br>
            <a:r>
              <a:rPr lang="en-US" sz="4000" dirty="0" smtClean="0">
                <a:solidFill>
                  <a:srgbClr val="FFFF00"/>
                </a:solidFill>
              </a:rPr>
              <a:t>YOU </a:t>
            </a:r>
            <a:r>
              <a:rPr lang="en-US" sz="4000" u="sng" dirty="0" smtClean="0">
                <a:solidFill>
                  <a:srgbClr val="FFFF00"/>
                </a:solidFill>
              </a:rPr>
              <a:t>MUST</a:t>
            </a:r>
            <a:r>
              <a:rPr lang="en-US" sz="4000" dirty="0" smtClean="0">
                <a:solidFill>
                  <a:srgbClr val="FFFF00"/>
                </a:solidFill>
              </a:rPr>
              <a:t> HAVE A </a:t>
            </a:r>
            <a:r>
              <a:rPr lang="en-US" sz="4000" i="1" dirty="0" smtClean="0">
                <a:solidFill>
                  <a:srgbClr val="FFFF00"/>
                </a:solidFill>
              </a:rPr>
              <a:t>WORKING</a:t>
            </a:r>
            <a:r>
              <a:rPr lang="en-US" sz="4000" dirty="0" smtClean="0">
                <a:solidFill>
                  <a:srgbClr val="FFFF00"/>
                </a:solidFill>
              </a:rPr>
              <a:t> LED MATRIX DISPLAY TO TAKE THIS CLASS!</a:t>
            </a:r>
            <a:br>
              <a:rPr lang="en-US" sz="4000" dirty="0" smtClean="0">
                <a:solidFill>
                  <a:srgbClr val="FFFF00"/>
                </a:solidFill>
              </a:rPr>
            </a:br>
            <a:r>
              <a:rPr lang="en-US" sz="4000" dirty="0" smtClean="0"/>
              <a:t/>
            </a:r>
            <a:br>
              <a:rPr lang="en-US" sz="4000" dirty="0" smtClean="0"/>
            </a:br>
            <a:r>
              <a:rPr lang="en-US" sz="3200" dirty="0" smtClean="0"/>
              <a:t>If displays are lost or damaged, replacements are $70 with 1-week lead time for replacement</a:t>
            </a:r>
            <a:r>
              <a:rPr lang="en-US" sz="4000" dirty="0" smtClean="0"/>
              <a:t/>
            </a:r>
            <a:br>
              <a:rPr lang="en-US" sz="4000" dirty="0" smtClean="0"/>
            </a:br>
            <a:endParaRPr lang="en-US" sz="2400" dirty="0"/>
          </a:p>
        </p:txBody>
      </p:sp>
    </p:spTree>
    <p:extLst>
      <p:ext uri="{BB962C8B-B14F-4D97-AF65-F5344CB8AC3E}">
        <p14:creationId xmlns:p14="http://schemas.microsoft.com/office/powerpoint/2010/main" val="401465890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442762" cy="639762"/>
          </a:xfrm>
        </p:spPr>
        <p:txBody>
          <a:bodyPr/>
          <a:lstStyle/>
          <a:p>
            <a:r>
              <a:rPr lang="en-US" sz="2800" dirty="0" smtClean="0"/>
              <a:t>ESP8266 Flash Storage Architecture</a:t>
            </a:r>
            <a:endParaRPr lang="en-US" sz="2800" dirty="0">
              <a:solidFill>
                <a:srgbClr val="00FFFF"/>
              </a:solidFill>
            </a:endParaRPr>
          </a:p>
        </p:txBody>
      </p:sp>
      <p:sp>
        <p:nvSpPr>
          <p:cNvPr id="5" name="Content Placeholder 2"/>
          <p:cNvSpPr txBox="1">
            <a:spLocks/>
          </p:cNvSpPr>
          <p:nvPr/>
        </p:nvSpPr>
        <p:spPr>
          <a:xfrm>
            <a:off x="152400" y="914400"/>
            <a:ext cx="8610600" cy="160020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bg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Font typeface="Arial" panose="020B0604020202020204" pitchFamily="34" charset="0"/>
              <a:buChar char="–"/>
              <a:defRPr sz="2800" kern="1200">
                <a:solidFill>
                  <a:schemeClr val="bg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bg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spcBef>
                <a:spcPts val="600"/>
              </a:spcBef>
            </a:pPr>
            <a:r>
              <a:rPr lang="en-US" sz="1200" b="1" dirty="0" smtClean="0"/>
              <a:t>The SPI accessed flash storage on the ESP8266 where Arduino binary code is stored </a:t>
            </a:r>
            <a:r>
              <a:rPr lang="en-US" sz="1200" b="1" i="1" dirty="0" smtClean="0">
                <a:solidFill>
                  <a:srgbClr val="FFFF00"/>
                </a:solidFill>
              </a:rPr>
              <a:t>is not erased when a new sketch is uploaded!</a:t>
            </a:r>
          </a:p>
          <a:p>
            <a:pPr>
              <a:spcBef>
                <a:spcPts val="600"/>
              </a:spcBef>
            </a:pPr>
            <a:r>
              <a:rPr lang="en-US" sz="1200" b="1" dirty="0" smtClean="0"/>
              <a:t>This means that the on-board flash can be used for the storage of persistent data– configuration files, web pages, what-have-you.</a:t>
            </a:r>
            <a:endParaRPr lang="en-US" sz="1200" b="1" dirty="0"/>
          </a:p>
          <a:p>
            <a:pPr>
              <a:spcBef>
                <a:spcPts val="600"/>
              </a:spcBef>
            </a:pPr>
            <a:r>
              <a:rPr lang="en-US" sz="1200" b="1" dirty="0" smtClean="0"/>
              <a:t>The filesystem format for storing this data is called </a:t>
            </a:r>
            <a:r>
              <a:rPr lang="en-US" sz="1200" b="1" dirty="0"/>
              <a:t>SPIFFS </a:t>
            </a:r>
            <a:r>
              <a:rPr lang="en-US" sz="1200" b="1" dirty="0" smtClean="0"/>
              <a:t>– SPI Flash </a:t>
            </a:r>
            <a:r>
              <a:rPr lang="en-US" sz="1200" b="1" dirty="0"/>
              <a:t>File </a:t>
            </a:r>
            <a:r>
              <a:rPr lang="en-US" sz="1200" b="1" dirty="0" smtClean="0"/>
              <a:t>System. </a:t>
            </a:r>
          </a:p>
          <a:p>
            <a:pPr>
              <a:spcBef>
                <a:spcPts val="600"/>
              </a:spcBef>
            </a:pPr>
            <a:r>
              <a:rPr lang="en-US" sz="1200" b="1" dirty="0"/>
              <a:t>SPIFFS lets you access the flash chip memory like you would do in a normal filesystem in your computer, but simpler and more limited. You can read, write, close, and delete files. SPIFFS doesn’t support directories, so everything is saved on a flat structure</a:t>
            </a:r>
            <a:r>
              <a:rPr lang="en-US" sz="1200" b="1" dirty="0" smtClean="0"/>
              <a:t>.</a:t>
            </a:r>
          </a:p>
          <a:p>
            <a:pPr>
              <a:spcBef>
                <a:spcPts val="600"/>
              </a:spcBef>
            </a:pPr>
            <a:r>
              <a:rPr lang="en-US" sz="1200" b="1" dirty="0" smtClean="0"/>
              <a:t>Using SPIFFS, you can:</a:t>
            </a:r>
          </a:p>
          <a:p>
            <a:pPr marL="731520" lvl="1">
              <a:spcBef>
                <a:spcPts val="0"/>
              </a:spcBef>
            </a:pPr>
            <a:r>
              <a:rPr lang="en-US" sz="800" b="1" dirty="0"/>
              <a:t>Create configuration files with settings;</a:t>
            </a:r>
          </a:p>
          <a:p>
            <a:pPr marL="731520" lvl="1">
              <a:spcBef>
                <a:spcPts val="0"/>
              </a:spcBef>
            </a:pPr>
            <a:r>
              <a:rPr lang="en-US" sz="800" b="1" dirty="0"/>
              <a:t>Save data permanently;</a:t>
            </a:r>
          </a:p>
          <a:p>
            <a:pPr marL="731520" lvl="1">
              <a:spcBef>
                <a:spcPts val="0"/>
              </a:spcBef>
            </a:pPr>
            <a:r>
              <a:rPr lang="en-US" sz="800" b="1" dirty="0"/>
              <a:t>Create files to save small amounts of data instead of using a microSD card;</a:t>
            </a:r>
          </a:p>
          <a:p>
            <a:pPr marL="731520" lvl="1">
              <a:spcBef>
                <a:spcPts val="0"/>
              </a:spcBef>
            </a:pPr>
            <a:r>
              <a:rPr lang="en-US" sz="800" b="1" dirty="0"/>
              <a:t>Save HTML and CSS files to build a web server;</a:t>
            </a:r>
          </a:p>
          <a:p>
            <a:pPr marL="731520" lvl="1">
              <a:spcBef>
                <a:spcPts val="0"/>
              </a:spcBef>
            </a:pPr>
            <a:r>
              <a:rPr lang="en-US" sz="800" b="1" dirty="0"/>
              <a:t>Save images, figures and icons;</a:t>
            </a:r>
          </a:p>
          <a:p>
            <a:pPr marL="731520" lvl="1">
              <a:spcBef>
                <a:spcPts val="0"/>
              </a:spcBef>
            </a:pPr>
            <a:r>
              <a:rPr lang="en-US" sz="800" b="1" dirty="0"/>
              <a:t>And much more</a:t>
            </a:r>
            <a:r>
              <a:rPr lang="en-US" sz="800" b="1" dirty="0" smtClean="0"/>
              <a:t>.</a:t>
            </a:r>
          </a:p>
          <a:p>
            <a:pPr marL="331470">
              <a:spcBef>
                <a:spcPts val="0"/>
              </a:spcBef>
            </a:pPr>
            <a:r>
              <a:rPr lang="en-US" sz="1200" b="1" dirty="0" smtClean="0"/>
              <a:t>Before you can begin using SPIFFS, we will need to install a file upload plugin for the Arduino IDE</a:t>
            </a:r>
            <a:endParaRPr lang="en-US" sz="1200" b="1" dirty="0"/>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8400" y="4191000"/>
            <a:ext cx="2814638" cy="2100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5943271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442762" cy="639762"/>
          </a:xfrm>
        </p:spPr>
        <p:txBody>
          <a:bodyPr/>
          <a:lstStyle/>
          <a:p>
            <a:r>
              <a:rPr lang="en-US" sz="2800" dirty="0" smtClean="0"/>
              <a:t>Arduino File </a:t>
            </a:r>
            <a:r>
              <a:rPr lang="en-US" sz="2800" dirty="0"/>
              <a:t>Uploader Installation</a:t>
            </a:r>
            <a:br>
              <a:rPr lang="en-US" sz="2800" dirty="0"/>
            </a:br>
            <a:r>
              <a:rPr lang="en-US" sz="1200" dirty="0">
                <a:solidFill>
                  <a:srgbClr val="00FFFF"/>
                </a:solidFill>
              </a:rPr>
              <a:t>https://randomnerdtutorials.com/install-esp8266-filesystem-uploader-arduino-ide/</a:t>
            </a:r>
            <a:endParaRPr lang="en-US" sz="2800" dirty="0">
              <a:solidFill>
                <a:srgbClr val="00FFFF"/>
              </a:solidFill>
            </a:endParaRPr>
          </a:p>
        </p:txBody>
      </p:sp>
      <p:sp>
        <p:nvSpPr>
          <p:cNvPr id="5" name="Content Placeholder 2"/>
          <p:cNvSpPr txBox="1">
            <a:spLocks/>
          </p:cNvSpPr>
          <p:nvPr/>
        </p:nvSpPr>
        <p:spPr>
          <a:xfrm>
            <a:off x="152400" y="914400"/>
            <a:ext cx="8610600" cy="373380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bg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Font typeface="Arial" panose="020B0604020202020204" pitchFamily="34" charset="0"/>
              <a:buChar char="–"/>
              <a:defRPr sz="2800" kern="1200">
                <a:solidFill>
                  <a:schemeClr val="bg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bg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spcBef>
                <a:spcPts val="600"/>
              </a:spcBef>
            </a:pPr>
            <a:r>
              <a:rPr lang="en-US" sz="2000" b="1" dirty="0" smtClean="0"/>
              <a:t>Go to the Tools directory of the Arduino IDE. You will do this in your </a:t>
            </a:r>
            <a:r>
              <a:rPr lang="en-US" sz="2000" b="1" i="1" dirty="0" smtClean="0"/>
              <a:t>file explorer</a:t>
            </a:r>
            <a:r>
              <a:rPr lang="en-US" sz="2000" b="1" dirty="0" smtClean="0"/>
              <a:t>, </a:t>
            </a:r>
            <a:r>
              <a:rPr lang="en-US" sz="2000" b="1" u="sng" dirty="0" smtClean="0"/>
              <a:t>not</a:t>
            </a:r>
            <a:r>
              <a:rPr lang="en-US" sz="2000" b="1" dirty="0" smtClean="0"/>
              <a:t> the IDE!</a:t>
            </a:r>
            <a:endParaRPr lang="en-US" sz="2000" b="1" dirty="0"/>
          </a:p>
          <a:p>
            <a:pPr>
              <a:spcBef>
                <a:spcPts val="600"/>
              </a:spcBef>
            </a:pPr>
            <a:r>
              <a:rPr lang="en-US" sz="2000" b="1" dirty="0" smtClean="0"/>
              <a:t>Windows 7 Path (see below for Win 10): </a:t>
            </a:r>
            <a:br>
              <a:rPr lang="en-US" sz="2000" b="1" dirty="0" smtClean="0"/>
            </a:br>
            <a:r>
              <a:rPr lang="en-US" sz="2000" b="1" dirty="0" smtClean="0"/>
              <a:t>	</a:t>
            </a:r>
            <a:r>
              <a:rPr lang="en-US" sz="2000" b="1" dirty="0" smtClean="0">
                <a:solidFill>
                  <a:srgbClr val="FFFF00"/>
                </a:solidFill>
                <a:latin typeface="Consolas" panose="020B0609020204030204" pitchFamily="49" charset="0"/>
                <a:cs typeface="Consolas" panose="020B0609020204030204" pitchFamily="49" charset="0"/>
              </a:rPr>
              <a:t>Computer\C:\Program Files (x86)\Arduino\tools</a:t>
            </a:r>
          </a:p>
          <a:p>
            <a:pPr>
              <a:spcBef>
                <a:spcPts val="600"/>
              </a:spcBef>
            </a:pPr>
            <a:r>
              <a:rPr lang="en-US" sz="2000" b="1" dirty="0" smtClean="0"/>
              <a:t>Linux Path:</a:t>
            </a:r>
            <a:br>
              <a:rPr lang="en-US" sz="2000" b="1" dirty="0" smtClean="0"/>
            </a:br>
            <a:r>
              <a:rPr lang="en-US" sz="2000" b="1" dirty="0" smtClean="0"/>
              <a:t>	</a:t>
            </a:r>
            <a:r>
              <a:rPr lang="en-US" sz="2000" b="1" dirty="0" smtClean="0">
                <a:solidFill>
                  <a:srgbClr val="FFFF00"/>
                </a:solidFill>
                <a:latin typeface="Consolas" panose="020B0609020204030204" pitchFamily="49" charset="0"/>
                <a:cs typeface="Consolas" panose="020B0609020204030204" pitchFamily="49" charset="0"/>
              </a:rPr>
              <a:t>/</a:t>
            </a:r>
            <a:r>
              <a:rPr lang="en-US" sz="2000" b="1" dirty="0" err="1" smtClean="0">
                <a:solidFill>
                  <a:srgbClr val="FFFF00"/>
                </a:solidFill>
                <a:latin typeface="Consolas" panose="020B0609020204030204" pitchFamily="49" charset="0"/>
                <a:cs typeface="Consolas" panose="020B0609020204030204" pitchFamily="49" charset="0"/>
              </a:rPr>
              <a:t>usr</a:t>
            </a:r>
            <a:r>
              <a:rPr lang="en-US" sz="2000" b="1" dirty="0" smtClean="0">
                <a:solidFill>
                  <a:srgbClr val="FFFF00"/>
                </a:solidFill>
                <a:latin typeface="Consolas" panose="020B0609020204030204" pitchFamily="49" charset="0"/>
                <a:cs typeface="Consolas" panose="020B0609020204030204" pitchFamily="49" charset="0"/>
              </a:rPr>
              <a:t>/local/</a:t>
            </a:r>
            <a:r>
              <a:rPr lang="en-US" sz="2000" b="1" dirty="0" err="1" smtClean="0">
                <a:solidFill>
                  <a:srgbClr val="FFFF00"/>
                </a:solidFill>
                <a:latin typeface="Consolas" panose="020B0609020204030204" pitchFamily="49" charset="0"/>
                <a:cs typeface="Consolas" panose="020B0609020204030204" pitchFamily="49" charset="0"/>
              </a:rPr>
              <a:t>src</a:t>
            </a:r>
            <a:r>
              <a:rPr lang="en-US" sz="2000" b="1" dirty="0" smtClean="0">
                <a:solidFill>
                  <a:srgbClr val="FFFF00"/>
                </a:solidFill>
                <a:latin typeface="Consolas" panose="020B0609020204030204" pitchFamily="49" charset="0"/>
                <a:cs typeface="Consolas" panose="020B0609020204030204" pitchFamily="49" charset="0"/>
              </a:rPr>
              <a:t>/arduino-1.8.19/tools</a:t>
            </a:r>
          </a:p>
          <a:p>
            <a:pPr>
              <a:spcBef>
                <a:spcPts val="600"/>
              </a:spcBef>
            </a:pPr>
            <a:r>
              <a:rPr lang="en-US" sz="2000" b="1" dirty="0" smtClean="0"/>
              <a:t>Copy the following </a:t>
            </a:r>
            <a:r>
              <a:rPr lang="en-US" sz="2000" b="1" i="1" dirty="0" smtClean="0"/>
              <a:t>file</a:t>
            </a:r>
            <a:r>
              <a:rPr lang="en-US" sz="2000" b="1" dirty="0" smtClean="0"/>
              <a:t> from your Lesson 5 directory or your Software directory to the </a:t>
            </a:r>
            <a:r>
              <a:rPr lang="en-US" sz="2000" b="1" dirty="0" err="1" smtClean="0"/>
              <a:t>arduino</a:t>
            </a:r>
            <a:r>
              <a:rPr lang="en-US" sz="2000" b="1" dirty="0" smtClean="0"/>
              <a:t>/tools directory:</a:t>
            </a:r>
            <a:r>
              <a:rPr lang="en-US" sz="2000" b="1" dirty="0"/>
              <a:t/>
            </a:r>
            <a:br>
              <a:rPr lang="en-US" sz="2000" b="1" dirty="0"/>
            </a:br>
            <a:r>
              <a:rPr lang="en-US" sz="2000" b="1" dirty="0" smtClean="0"/>
              <a:t>	</a:t>
            </a:r>
            <a:r>
              <a:rPr lang="en-US" sz="2000" b="1" dirty="0" smtClean="0">
                <a:solidFill>
                  <a:srgbClr val="00FFFF"/>
                </a:solidFill>
              </a:rPr>
              <a:t>ESP8266FS-0.5.0.zip</a:t>
            </a:r>
            <a:endParaRPr lang="en-US" sz="2000" b="1" dirty="0">
              <a:solidFill>
                <a:srgbClr val="00FFFF"/>
              </a:solidFill>
            </a:endParaRPr>
          </a:p>
          <a:p>
            <a:pPr>
              <a:spcBef>
                <a:spcPts val="600"/>
              </a:spcBef>
            </a:pPr>
            <a:r>
              <a:rPr lang="en-US" sz="2000" b="1" dirty="0" smtClean="0"/>
              <a:t>Unzip the file into the tools directory; you should get </a:t>
            </a:r>
            <a:r>
              <a:rPr lang="en-US" sz="2000" b="1" dirty="0"/>
              <a:t>the following:</a:t>
            </a:r>
            <a:r>
              <a:rPr lang="en-US" sz="2000" b="1" dirty="0">
                <a:solidFill>
                  <a:srgbClr val="FFFF00"/>
                </a:solidFill>
              </a:rPr>
              <a:t/>
            </a:r>
            <a:br>
              <a:rPr lang="en-US" sz="2000" b="1" dirty="0">
                <a:solidFill>
                  <a:srgbClr val="FFFF00"/>
                </a:solidFill>
              </a:rPr>
            </a:br>
            <a:r>
              <a:rPr lang="en-US" sz="1800" b="1" dirty="0">
                <a:solidFill>
                  <a:srgbClr val="FFFF00"/>
                </a:solidFill>
                <a:latin typeface="Consolas" panose="020B0609020204030204" pitchFamily="49" charset="0"/>
                <a:cs typeface="Consolas" panose="020B0609020204030204" pitchFamily="49" charset="0"/>
              </a:rPr>
              <a:t>&lt;</a:t>
            </a:r>
            <a:r>
              <a:rPr lang="en-US" sz="1800" b="1" dirty="0" err="1">
                <a:solidFill>
                  <a:srgbClr val="FFFF00"/>
                </a:solidFill>
                <a:latin typeface="Consolas" panose="020B0609020204030204" pitchFamily="49" charset="0"/>
                <a:cs typeface="Consolas" panose="020B0609020204030204" pitchFamily="49" charset="0"/>
              </a:rPr>
              <a:t>home_dir</a:t>
            </a:r>
            <a:r>
              <a:rPr lang="en-US" sz="1800" b="1" dirty="0">
                <a:solidFill>
                  <a:srgbClr val="FFFF00"/>
                </a:solidFill>
                <a:latin typeface="Consolas" panose="020B0609020204030204" pitchFamily="49" charset="0"/>
                <a:cs typeface="Consolas" panose="020B0609020204030204" pitchFamily="49" charset="0"/>
              </a:rPr>
              <a:t>&gt;/Arduino-&lt;version&gt;/tools/ESP8266FS/tool/esp8266fs.jar</a:t>
            </a:r>
            <a:endParaRPr lang="en-US" sz="1800" b="1" dirty="0" smtClean="0">
              <a:solidFill>
                <a:srgbClr val="FFFF00"/>
              </a:solidFill>
              <a:latin typeface="Consolas" panose="020B0609020204030204" pitchFamily="49" charset="0"/>
              <a:cs typeface="Consolas" panose="020B0609020204030204" pitchFamily="49" charset="0"/>
            </a:endParaRPr>
          </a:p>
          <a:p>
            <a:pPr>
              <a:spcBef>
                <a:spcPts val="600"/>
              </a:spcBef>
            </a:pPr>
            <a:r>
              <a:rPr lang="en-US" sz="2000" b="1" dirty="0" smtClean="0"/>
              <a:t>Start (or restart if you got ahead) your Arduino IDE</a:t>
            </a:r>
          </a:p>
          <a:p>
            <a:pPr>
              <a:spcBef>
                <a:spcPts val="600"/>
              </a:spcBef>
            </a:pPr>
            <a:r>
              <a:rPr lang="en-US" sz="2000" b="1" dirty="0" smtClean="0"/>
              <a:t>To </a:t>
            </a:r>
            <a:r>
              <a:rPr lang="en-US" sz="2000" b="1" dirty="0"/>
              <a:t>check if the plugin was successfully installed, open your Arduino IDE and select your ESP8266 board. In the Tools menu check that you have the option “ESP8266 Sketch Data Upload“.</a:t>
            </a:r>
            <a:endParaRPr lang="en-US" sz="2000" b="1" dirty="0" smtClean="0"/>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5375" y="6019800"/>
            <a:ext cx="3705225" cy="285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5375" y="6363988"/>
            <a:ext cx="3059113" cy="265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43600" y="6229649"/>
            <a:ext cx="2708275" cy="236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281614" y="5997773"/>
            <a:ext cx="710451" cy="307777"/>
          </a:xfrm>
          <a:prstGeom prst="rect">
            <a:avLst/>
          </a:prstGeom>
          <a:noFill/>
        </p:spPr>
        <p:txBody>
          <a:bodyPr wrap="none" rtlCol="0">
            <a:spAutoFit/>
          </a:bodyPr>
          <a:lstStyle/>
          <a:p>
            <a:pPr algn="r"/>
            <a:r>
              <a:rPr lang="en-US" sz="1400" b="1" dirty="0" smtClean="0">
                <a:solidFill>
                  <a:srgbClr val="00FFFF"/>
                </a:solidFill>
                <a:latin typeface="Arial" panose="020B0604020202020204" pitchFamily="34" charset="0"/>
                <a:cs typeface="Arial" panose="020B0604020202020204" pitchFamily="34" charset="0"/>
              </a:rPr>
              <a:t>Win10</a:t>
            </a:r>
            <a:endParaRPr lang="en-US" sz="1400" b="1" dirty="0">
              <a:solidFill>
                <a:srgbClr val="00FFFF"/>
              </a:solidFill>
              <a:latin typeface="Arial" panose="020B0604020202020204" pitchFamily="34" charset="0"/>
              <a:cs typeface="Arial" panose="020B0604020202020204" pitchFamily="34" charset="0"/>
            </a:endParaRPr>
          </a:p>
        </p:txBody>
      </p:sp>
      <p:sp>
        <p:nvSpPr>
          <p:cNvPr id="9" name="TextBox 8"/>
          <p:cNvSpPr txBox="1"/>
          <p:nvPr/>
        </p:nvSpPr>
        <p:spPr>
          <a:xfrm>
            <a:off x="365185" y="6363988"/>
            <a:ext cx="611065" cy="307777"/>
          </a:xfrm>
          <a:prstGeom prst="rect">
            <a:avLst/>
          </a:prstGeom>
          <a:noFill/>
        </p:spPr>
        <p:txBody>
          <a:bodyPr wrap="none" rtlCol="0">
            <a:spAutoFit/>
          </a:bodyPr>
          <a:lstStyle/>
          <a:p>
            <a:pPr algn="r"/>
            <a:r>
              <a:rPr lang="en-US" sz="1400" b="1" dirty="0" smtClean="0">
                <a:solidFill>
                  <a:srgbClr val="00FFFF"/>
                </a:solidFill>
                <a:latin typeface="Arial" panose="020B0604020202020204" pitchFamily="34" charset="0"/>
                <a:cs typeface="Arial" panose="020B0604020202020204" pitchFamily="34" charset="0"/>
              </a:rPr>
              <a:t>Win7</a:t>
            </a:r>
            <a:endParaRPr lang="en-US" sz="1400" b="1" dirty="0">
              <a:solidFill>
                <a:srgbClr val="00FFFF"/>
              </a:solidFill>
              <a:latin typeface="Arial" panose="020B0604020202020204" pitchFamily="34" charset="0"/>
              <a:cs typeface="Arial" panose="020B0604020202020204" pitchFamily="34" charset="0"/>
            </a:endParaRPr>
          </a:p>
        </p:txBody>
      </p:sp>
      <p:sp>
        <p:nvSpPr>
          <p:cNvPr id="10" name="TextBox 9"/>
          <p:cNvSpPr txBox="1"/>
          <p:nvPr/>
        </p:nvSpPr>
        <p:spPr>
          <a:xfrm>
            <a:off x="4988110" y="6179781"/>
            <a:ext cx="918841" cy="307777"/>
          </a:xfrm>
          <a:prstGeom prst="rect">
            <a:avLst/>
          </a:prstGeom>
          <a:noFill/>
        </p:spPr>
        <p:txBody>
          <a:bodyPr wrap="none" rtlCol="0">
            <a:spAutoFit/>
          </a:bodyPr>
          <a:lstStyle/>
          <a:p>
            <a:pPr algn="r"/>
            <a:r>
              <a:rPr lang="en-US" sz="1400" b="1" dirty="0" err="1" smtClean="0">
                <a:solidFill>
                  <a:srgbClr val="00FFFF"/>
                </a:solidFill>
                <a:latin typeface="Arial" panose="020B0604020202020204" pitchFamily="34" charset="0"/>
                <a:cs typeface="Arial" panose="020B0604020202020204" pitchFamily="34" charset="0"/>
              </a:rPr>
              <a:t>Kubuntu</a:t>
            </a:r>
            <a:endParaRPr lang="en-US" sz="1400" b="1" dirty="0">
              <a:solidFill>
                <a:srgbClr val="00FFFF"/>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7648642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Formal End of Lesson </a:t>
            </a:r>
            <a:r>
              <a:rPr lang="en-US" sz="3200" dirty="0" smtClean="0"/>
              <a:t>5</a:t>
            </a:r>
            <a:endParaRPr lang="en-US" sz="3200" dirty="0"/>
          </a:p>
        </p:txBody>
      </p:sp>
      <p:sp>
        <p:nvSpPr>
          <p:cNvPr id="3" name="Content Placeholder 2"/>
          <p:cNvSpPr>
            <a:spLocks noGrp="1"/>
          </p:cNvSpPr>
          <p:nvPr>
            <p:ph idx="1"/>
          </p:nvPr>
        </p:nvSpPr>
        <p:spPr>
          <a:xfrm>
            <a:off x="457200" y="1524000"/>
            <a:ext cx="8229600" cy="5105400"/>
          </a:xfrm>
        </p:spPr>
        <p:txBody>
          <a:bodyPr>
            <a:normAutofit lnSpcReduction="10000"/>
          </a:bodyPr>
          <a:lstStyle/>
          <a:p>
            <a:pPr marL="0" indent="0">
              <a:buNone/>
            </a:pPr>
            <a:r>
              <a:rPr lang="en-US" b="1" dirty="0" smtClean="0">
                <a:solidFill>
                  <a:srgbClr val="FFFF00"/>
                </a:solidFill>
              </a:rPr>
              <a:t>HOMEWORK</a:t>
            </a:r>
          </a:p>
          <a:p>
            <a:r>
              <a:rPr lang="en-US" sz="2800" b="1" dirty="0" smtClean="0">
                <a:solidFill>
                  <a:srgbClr val="FFFF00"/>
                </a:solidFill>
              </a:rPr>
              <a:t>Review </a:t>
            </a:r>
            <a:r>
              <a:rPr lang="en-US" sz="2800" b="1" dirty="0">
                <a:solidFill>
                  <a:srgbClr val="FFFF00"/>
                </a:solidFill>
              </a:rPr>
              <a:t>SPIFFS usage per</a:t>
            </a:r>
            <a:br>
              <a:rPr lang="en-US" sz="2800" b="1" dirty="0">
                <a:solidFill>
                  <a:srgbClr val="FFFF00"/>
                </a:solidFill>
              </a:rPr>
            </a:br>
            <a:r>
              <a:rPr lang="en-US" sz="2400" b="1" dirty="0">
                <a:solidFill>
                  <a:srgbClr val="00FFFF"/>
                </a:solidFill>
              </a:rPr>
              <a:t>https://randomnerdtutorials.com/install-esp8266-filesystem-uploader-arduino-ide/</a:t>
            </a:r>
            <a:endParaRPr lang="en-US" sz="2800" b="1" dirty="0" smtClean="0">
              <a:solidFill>
                <a:srgbClr val="00FFFF"/>
              </a:solidFill>
            </a:endParaRPr>
          </a:p>
          <a:p>
            <a:pPr marL="0" indent="0">
              <a:buNone/>
            </a:pPr>
            <a:endParaRPr lang="en-US" b="1" dirty="0"/>
          </a:p>
          <a:p>
            <a:pPr marL="0" indent="0">
              <a:buNone/>
            </a:pPr>
            <a:r>
              <a:rPr lang="en-US" b="1" dirty="0" smtClean="0"/>
              <a:t>In next week’s exciting episode</a:t>
            </a:r>
          </a:p>
          <a:p>
            <a:pPr lvl="0"/>
            <a:r>
              <a:rPr lang="en-US" sz="2400" dirty="0"/>
              <a:t>Review of </a:t>
            </a:r>
            <a:r>
              <a:rPr lang="en-US" sz="2400" dirty="0" err="1"/>
              <a:t>WiFi</a:t>
            </a:r>
            <a:r>
              <a:rPr lang="en-US" sz="2400" dirty="0"/>
              <a:t> technology (but no gory details)</a:t>
            </a:r>
          </a:p>
          <a:p>
            <a:pPr lvl="0"/>
            <a:r>
              <a:rPr lang="en-US" sz="2400" dirty="0"/>
              <a:t>Class Exercise: Review of </a:t>
            </a:r>
            <a:r>
              <a:rPr lang="en-US" sz="2400" dirty="0" err="1"/>
              <a:t>WiFi</a:t>
            </a:r>
            <a:r>
              <a:rPr lang="en-US" sz="2400" dirty="0"/>
              <a:t> access with </a:t>
            </a:r>
            <a:r>
              <a:rPr lang="en-US" sz="2400" dirty="0" err="1"/>
              <a:t>WiFi</a:t>
            </a:r>
            <a:r>
              <a:rPr lang="en-US" sz="2400" dirty="0"/>
              <a:t> Manager</a:t>
            </a:r>
          </a:p>
          <a:p>
            <a:pPr lvl="0"/>
            <a:r>
              <a:rPr lang="en-US" sz="2400" dirty="0" smtClean="0"/>
              <a:t>Uploading a web page using SPIFFS</a:t>
            </a:r>
            <a:endParaRPr lang="en-US" sz="2400" dirty="0"/>
          </a:p>
          <a:p>
            <a:pPr lvl="0"/>
            <a:r>
              <a:rPr lang="en-US" sz="2400" dirty="0"/>
              <a:t>Class Exercise: </a:t>
            </a:r>
            <a:r>
              <a:rPr lang="en-US" sz="2400" dirty="0" smtClean="0"/>
              <a:t>Create a basic web server</a:t>
            </a:r>
            <a:endParaRPr lang="en-US" sz="2800" b="1" dirty="0"/>
          </a:p>
          <a:p>
            <a:pPr marL="0" indent="0">
              <a:buNone/>
            </a:pPr>
            <a:endParaRPr lang="en-US" dirty="0"/>
          </a:p>
        </p:txBody>
      </p:sp>
    </p:spTree>
    <p:extLst>
      <p:ext uri="{BB962C8B-B14F-4D97-AF65-F5344CB8AC3E}">
        <p14:creationId xmlns:p14="http://schemas.microsoft.com/office/powerpoint/2010/main" val="279917199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563562"/>
          </a:xfrm>
        </p:spPr>
        <p:txBody>
          <a:bodyPr/>
          <a:lstStyle/>
          <a:p>
            <a:r>
              <a:rPr lang="en-US" sz="2800" dirty="0" smtClean="0"/>
              <a:t>Our Microcontroller: The </a:t>
            </a:r>
            <a:r>
              <a:rPr lang="en-US" sz="2800" dirty="0" err="1" smtClean="0"/>
              <a:t>WeMos</a:t>
            </a:r>
            <a:r>
              <a:rPr lang="en-US" sz="2800" dirty="0" smtClean="0"/>
              <a:t> D1 Mini</a:t>
            </a:r>
            <a:endParaRPr lang="en-US" sz="28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85800"/>
            <a:ext cx="9144000" cy="4894046"/>
          </a:xfrm>
          <a:prstGeom prst="rect">
            <a:avLst/>
          </a:prstGeom>
        </p:spPr>
      </p:pic>
      <p:sp>
        <p:nvSpPr>
          <p:cNvPr id="7" name="Content Placeholder 2"/>
          <p:cNvSpPr>
            <a:spLocks noGrp="1"/>
          </p:cNvSpPr>
          <p:nvPr>
            <p:ph idx="1"/>
          </p:nvPr>
        </p:nvSpPr>
        <p:spPr>
          <a:xfrm>
            <a:off x="0" y="4483208"/>
            <a:ext cx="9144000" cy="1981200"/>
          </a:xfrm>
          <a:solidFill>
            <a:schemeClr val="bg1"/>
          </a:solidFill>
        </p:spPr>
        <p:txBody>
          <a:bodyPr anchor="ctr">
            <a:noAutofit/>
          </a:bodyPr>
          <a:lstStyle/>
          <a:p>
            <a:endParaRPr lang="en-US" sz="1200" dirty="0" smtClean="0">
              <a:solidFill>
                <a:schemeClr val="tx1"/>
              </a:solidFill>
            </a:endParaRPr>
          </a:p>
          <a:p>
            <a:pPr marL="0" indent="0">
              <a:buNone/>
            </a:pPr>
            <a:r>
              <a:rPr lang="en-US" sz="1200" b="1" dirty="0" err="1" smtClean="0">
                <a:solidFill>
                  <a:schemeClr val="tx1"/>
                </a:solidFill>
              </a:rPr>
              <a:t>Hilights</a:t>
            </a:r>
            <a:endParaRPr lang="en-US" sz="1200" b="1" dirty="0" smtClean="0">
              <a:solidFill>
                <a:schemeClr val="tx1"/>
              </a:solidFill>
            </a:endParaRPr>
          </a:p>
          <a:p>
            <a:r>
              <a:rPr lang="en-US" sz="1200" b="1" dirty="0" smtClean="0">
                <a:solidFill>
                  <a:schemeClr val="tx1"/>
                </a:solidFill>
              </a:rPr>
              <a:t>11 </a:t>
            </a:r>
            <a:r>
              <a:rPr lang="en-US" sz="1200" b="1" dirty="0">
                <a:solidFill>
                  <a:schemeClr val="tx1"/>
                </a:solidFill>
              </a:rPr>
              <a:t>digital </a:t>
            </a:r>
            <a:r>
              <a:rPr lang="en-US" sz="1200" b="1" dirty="0" smtClean="0">
                <a:solidFill>
                  <a:schemeClr val="tx1"/>
                </a:solidFill>
              </a:rPr>
              <a:t>IO: all are interrupt and </a:t>
            </a:r>
            <a:r>
              <a:rPr lang="en-US" sz="1200" b="1" dirty="0" err="1" smtClean="0">
                <a:solidFill>
                  <a:schemeClr val="tx1"/>
                </a:solidFill>
              </a:rPr>
              <a:t>pwm</a:t>
            </a:r>
            <a:r>
              <a:rPr lang="en-US" sz="1200" b="1" dirty="0" smtClean="0">
                <a:solidFill>
                  <a:schemeClr val="tx1"/>
                </a:solidFill>
              </a:rPr>
              <a:t> capable (except D0/GPIO16)</a:t>
            </a:r>
            <a:endParaRPr lang="en-US" sz="1200" b="1" dirty="0">
              <a:solidFill>
                <a:schemeClr val="tx1"/>
              </a:solidFill>
            </a:endParaRPr>
          </a:p>
          <a:p>
            <a:r>
              <a:rPr lang="en-US" sz="1200" b="1" dirty="0">
                <a:solidFill>
                  <a:schemeClr val="tx1"/>
                </a:solidFill>
              </a:rPr>
              <a:t>1 analog </a:t>
            </a:r>
            <a:r>
              <a:rPr lang="en-US" sz="1200" b="1" dirty="0" smtClean="0">
                <a:solidFill>
                  <a:schemeClr val="tx1"/>
                </a:solidFill>
              </a:rPr>
              <a:t>input (</a:t>
            </a:r>
            <a:r>
              <a:rPr lang="en-US" sz="1200" b="1" dirty="0">
                <a:solidFill>
                  <a:schemeClr val="tx1"/>
                </a:solidFill>
              </a:rPr>
              <a:t>3.2V max input</a:t>
            </a:r>
            <a:r>
              <a:rPr lang="en-US" sz="1200" b="1" dirty="0" smtClean="0">
                <a:solidFill>
                  <a:schemeClr val="tx1"/>
                </a:solidFill>
              </a:rPr>
              <a:t>): A0/ADC0</a:t>
            </a:r>
            <a:endParaRPr lang="en-US" sz="1200" b="1" dirty="0">
              <a:solidFill>
                <a:schemeClr val="tx1"/>
              </a:solidFill>
            </a:endParaRPr>
          </a:p>
          <a:p>
            <a:r>
              <a:rPr lang="en-US" sz="1200" b="1" dirty="0" smtClean="0">
                <a:solidFill>
                  <a:schemeClr val="tx1"/>
                </a:solidFill>
              </a:rPr>
              <a:t>Micro USB </a:t>
            </a:r>
            <a:r>
              <a:rPr lang="en-US" sz="1200" b="1" u="sng" dirty="0" smtClean="0">
                <a:solidFill>
                  <a:schemeClr val="tx1"/>
                </a:solidFill>
              </a:rPr>
              <a:t>or</a:t>
            </a:r>
            <a:r>
              <a:rPr lang="en-US" sz="1200" b="1" dirty="0" smtClean="0">
                <a:solidFill>
                  <a:schemeClr val="tx1"/>
                </a:solidFill>
              </a:rPr>
              <a:t> Type-C </a:t>
            </a:r>
            <a:r>
              <a:rPr lang="en-US" sz="1200" b="1" dirty="0">
                <a:solidFill>
                  <a:schemeClr val="tx1"/>
                </a:solidFill>
              </a:rPr>
              <a:t>USB </a:t>
            </a:r>
            <a:r>
              <a:rPr lang="en-US" sz="1200" b="1" dirty="0" smtClean="0">
                <a:solidFill>
                  <a:schemeClr val="tx1"/>
                </a:solidFill>
              </a:rPr>
              <a:t>Port (clones usually have micro USB)</a:t>
            </a:r>
            <a:endParaRPr lang="en-US" sz="1200" b="1" dirty="0">
              <a:solidFill>
                <a:schemeClr val="tx1"/>
              </a:solidFill>
            </a:endParaRPr>
          </a:p>
          <a:p>
            <a:r>
              <a:rPr lang="en-US" sz="1200" b="1" dirty="0" smtClean="0">
                <a:solidFill>
                  <a:schemeClr val="tx1"/>
                </a:solidFill>
              </a:rPr>
              <a:t>Two SPI interfaces (one is used for on-board flash memory), one I2C interface, two serial ports</a:t>
            </a:r>
          </a:p>
          <a:p>
            <a:r>
              <a:rPr lang="en-US" sz="1200" b="1" dirty="0" smtClean="0">
                <a:solidFill>
                  <a:schemeClr val="tx1"/>
                </a:solidFill>
              </a:rPr>
              <a:t>Built-in </a:t>
            </a:r>
            <a:r>
              <a:rPr lang="en-US" sz="1200" b="1" dirty="0" err="1" smtClean="0">
                <a:solidFill>
                  <a:schemeClr val="tx1"/>
                </a:solidFill>
              </a:rPr>
              <a:t>WiFi</a:t>
            </a:r>
            <a:r>
              <a:rPr lang="en-US" sz="1200" b="1" dirty="0" smtClean="0">
                <a:solidFill>
                  <a:schemeClr val="tx1"/>
                </a:solidFill>
              </a:rPr>
              <a:t> (client or standalone access point modes) and Bluetooth</a:t>
            </a:r>
            <a:endParaRPr lang="en-US" sz="1200" b="1" dirty="0">
              <a:solidFill>
                <a:schemeClr val="tx1"/>
              </a:solidFill>
            </a:endParaRPr>
          </a:p>
          <a:p>
            <a:r>
              <a:rPr lang="en-US" sz="1200" b="1" dirty="0">
                <a:solidFill>
                  <a:schemeClr val="tx1"/>
                </a:solidFill>
              </a:rPr>
              <a:t>Compatible with </a:t>
            </a:r>
            <a:r>
              <a:rPr lang="en-US" sz="1200" b="1" dirty="0" err="1">
                <a:solidFill>
                  <a:schemeClr val="tx1"/>
                </a:solidFill>
              </a:rPr>
              <a:t>MicroPython</a:t>
            </a:r>
            <a:r>
              <a:rPr lang="en-US" sz="1200" b="1" dirty="0">
                <a:solidFill>
                  <a:schemeClr val="tx1"/>
                </a:solidFill>
              </a:rPr>
              <a:t>, Arduino, </a:t>
            </a:r>
            <a:r>
              <a:rPr lang="en-US" sz="1200" b="1" dirty="0" err="1" smtClean="0">
                <a:solidFill>
                  <a:schemeClr val="tx1"/>
                </a:solidFill>
              </a:rPr>
              <a:t>NodeMCU</a:t>
            </a:r>
            <a:endParaRPr lang="en-US" sz="1200" b="1" dirty="0" smtClean="0">
              <a:solidFill>
                <a:schemeClr val="tx1"/>
              </a:solidFill>
            </a:endParaRPr>
          </a:p>
          <a:p>
            <a:r>
              <a:rPr lang="en-US" sz="1200" b="1" dirty="0" smtClean="0">
                <a:solidFill>
                  <a:schemeClr val="tx1"/>
                </a:solidFill>
              </a:rPr>
              <a:t>Uses the CH340 USB-to-serial driver (installation usually needed on Windows)</a:t>
            </a:r>
          </a:p>
          <a:p>
            <a:r>
              <a:rPr lang="en-US" sz="1200" b="1" dirty="0" smtClean="0">
                <a:solidFill>
                  <a:schemeClr val="tx1"/>
                </a:solidFill>
              </a:rPr>
              <a:t>Extremely low cost (</a:t>
            </a:r>
            <a:r>
              <a:rPr lang="en-US" sz="1200" b="1" dirty="0" err="1" smtClean="0">
                <a:solidFill>
                  <a:schemeClr val="tx1"/>
                </a:solidFill>
              </a:rPr>
              <a:t>approx</a:t>
            </a:r>
            <a:r>
              <a:rPr lang="en-US" sz="1200" b="1" dirty="0" smtClean="0">
                <a:solidFill>
                  <a:schemeClr val="tx1"/>
                </a:solidFill>
              </a:rPr>
              <a:t> $3.00 US on Amazon; one of the two least expensive components in your kits)</a:t>
            </a:r>
          </a:p>
          <a:p>
            <a:endParaRPr lang="en-US" sz="1200" dirty="0" smtClean="0">
              <a:solidFill>
                <a:schemeClr val="tx1"/>
              </a:solidFill>
            </a:endParaRPr>
          </a:p>
          <a:p>
            <a:endParaRPr lang="en-US" sz="1200" dirty="0" smtClean="0">
              <a:solidFill>
                <a:schemeClr val="tx1"/>
              </a:solidFill>
              <a:latin typeface="Arial Unicode MS"/>
              <a:ea typeface="Arial Unicode MS"/>
              <a:cs typeface="Arial Unicode MS"/>
              <a:sym typeface="Wingdings"/>
            </a:endParaRPr>
          </a:p>
        </p:txBody>
      </p:sp>
    </p:spTree>
    <p:extLst>
      <p:ext uri="{BB962C8B-B14F-4D97-AF65-F5344CB8AC3E}">
        <p14:creationId xmlns:p14="http://schemas.microsoft.com/office/powerpoint/2010/main" val="252610887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74638"/>
            <a:ext cx="8610600" cy="487362"/>
          </a:xfrm>
        </p:spPr>
        <p:txBody>
          <a:bodyPr/>
          <a:lstStyle/>
          <a:p>
            <a:r>
              <a:rPr lang="en-US" sz="3200" dirty="0" smtClean="0"/>
              <a:t>SEICHE LED Display Architecture</a:t>
            </a:r>
            <a:endParaRPr lang="en-US" sz="3200" dirty="0"/>
          </a:p>
        </p:txBody>
      </p:sp>
      <p:sp>
        <p:nvSpPr>
          <p:cNvPr id="4" name="Content Placeholder 2"/>
          <p:cNvSpPr txBox="1">
            <a:spLocks/>
          </p:cNvSpPr>
          <p:nvPr/>
        </p:nvSpPr>
        <p:spPr>
          <a:xfrm>
            <a:off x="457200" y="5105400"/>
            <a:ext cx="8229600" cy="1524000"/>
          </a:xfrm>
          <a:prstGeom prst="rect">
            <a:avLst/>
          </a:prstGeom>
        </p:spPr>
        <p:txBody>
          <a:bodyPr vert="horz" lIns="91440" tIns="45720" rIns="91440" bIns="45720" rtlCol="0">
            <a:normAutofit fontScale="92500" lnSpcReduction="100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bg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Font typeface="Arial" panose="020B0604020202020204" pitchFamily="34" charset="0"/>
              <a:buChar char="–"/>
              <a:defRPr sz="2800" kern="1200">
                <a:solidFill>
                  <a:schemeClr val="bg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bg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a:spcBef>
                <a:spcPts val="0"/>
              </a:spcBef>
            </a:pPr>
            <a:r>
              <a:rPr lang="en-US" sz="1800" dirty="0" smtClean="0"/>
              <a:t>Red MAX7219 8x32 LED matrix display (SPI)</a:t>
            </a:r>
          </a:p>
          <a:p>
            <a:pPr marL="0">
              <a:spcBef>
                <a:spcPts val="0"/>
              </a:spcBef>
            </a:pPr>
            <a:r>
              <a:rPr lang="en-US" sz="1800" dirty="0" smtClean="0"/>
              <a:t>ZS-042 real-time clock module (I2C)</a:t>
            </a:r>
          </a:p>
          <a:p>
            <a:pPr marL="0">
              <a:spcBef>
                <a:spcPts val="0"/>
              </a:spcBef>
            </a:pPr>
            <a:r>
              <a:rPr lang="en-US" sz="1800" dirty="0" smtClean="0"/>
              <a:t>BMP280 Temperature and Pressure Sensor (I2C)</a:t>
            </a:r>
          </a:p>
          <a:p>
            <a:pPr marL="0">
              <a:spcBef>
                <a:spcPts val="0"/>
              </a:spcBef>
            </a:pPr>
            <a:r>
              <a:rPr lang="en-US" sz="1800" dirty="0" smtClean="0"/>
              <a:t>Piezoelectric speaker (PWM)</a:t>
            </a:r>
          </a:p>
          <a:p>
            <a:pPr marL="0">
              <a:spcBef>
                <a:spcPts val="0"/>
              </a:spcBef>
            </a:pPr>
            <a:r>
              <a:rPr lang="en-US" sz="1800" dirty="0" smtClean="0"/>
              <a:t>10K</a:t>
            </a:r>
            <a:r>
              <a:rPr lang="el-GR" sz="1800" dirty="0" smtClean="0">
                <a:latin typeface="Arial Unicode MS"/>
                <a:ea typeface="Arial Unicode MS"/>
                <a:cs typeface="Arial Unicode MS"/>
              </a:rPr>
              <a:t>Ω</a:t>
            </a:r>
            <a:r>
              <a:rPr lang="en-US" sz="1800" dirty="0" smtClean="0"/>
              <a:t> Potentiometer (Analog-to-Digital Converter)</a:t>
            </a:r>
          </a:p>
          <a:p>
            <a:pPr marL="0">
              <a:spcBef>
                <a:spcPts val="0"/>
              </a:spcBef>
            </a:pPr>
            <a:r>
              <a:rPr lang="en-US" sz="1800" dirty="0" smtClean="0"/>
              <a:t>Button (Pullup and interrupt)</a:t>
            </a:r>
          </a:p>
          <a:p>
            <a:pPr marL="0">
              <a:spcBef>
                <a:spcPts val="0"/>
              </a:spcBef>
            </a:pPr>
            <a:endParaRPr lang="en-US" sz="2400"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914400"/>
            <a:ext cx="8267700" cy="3952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6557356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411162"/>
          </a:xfrm>
        </p:spPr>
        <p:txBody>
          <a:bodyPr/>
          <a:lstStyle/>
          <a:p>
            <a:r>
              <a:rPr lang="en-US" b="1" dirty="0" err="1">
                <a:latin typeface="Consolas" panose="020B0609020204030204" pitchFamily="49" charset="0"/>
                <a:cs typeface="Consolas" panose="020B0609020204030204" pitchFamily="49" charset="0"/>
              </a:rPr>
              <a:t>s</a:t>
            </a:r>
            <a:r>
              <a:rPr lang="en-US" b="1" dirty="0" err="1" smtClean="0">
                <a:latin typeface="Consolas" panose="020B0609020204030204" pitchFamily="49" charset="0"/>
                <a:cs typeface="Consolas" panose="020B0609020204030204" pitchFamily="49" charset="0"/>
              </a:rPr>
              <a:t>printf</a:t>
            </a:r>
            <a:r>
              <a:rPr lang="en-US" b="1" dirty="0" smtClean="0">
                <a:latin typeface="Consolas" panose="020B0609020204030204" pitchFamily="49" charset="0"/>
                <a:cs typeface="Consolas" panose="020B0609020204030204" pitchFamily="49" charset="0"/>
              </a:rPr>
              <a:t>()</a:t>
            </a:r>
            <a:r>
              <a:rPr lang="en-US" dirty="0" smtClean="0"/>
              <a:t> Function Syntax</a:t>
            </a:r>
            <a:endParaRPr lang="en-US" dirty="0"/>
          </a:p>
        </p:txBody>
      </p:sp>
      <p:sp>
        <p:nvSpPr>
          <p:cNvPr id="3" name="Content Placeholder 2"/>
          <p:cNvSpPr>
            <a:spLocks noGrp="1"/>
          </p:cNvSpPr>
          <p:nvPr>
            <p:ph idx="1"/>
          </p:nvPr>
        </p:nvSpPr>
        <p:spPr>
          <a:xfrm>
            <a:off x="152400" y="533400"/>
            <a:ext cx="8686800" cy="6019800"/>
          </a:xfrm>
        </p:spPr>
        <p:txBody>
          <a:bodyPr>
            <a:noAutofit/>
          </a:bodyPr>
          <a:lstStyle/>
          <a:p>
            <a:r>
              <a:rPr lang="en-US" sz="2400" dirty="0" err="1">
                <a:latin typeface="Consolas" panose="020B0609020204030204" pitchFamily="49" charset="0"/>
                <a:cs typeface="Consolas" panose="020B0609020204030204" pitchFamily="49" charset="0"/>
              </a:rPr>
              <a:t>s</a:t>
            </a:r>
            <a:r>
              <a:rPr lang="en-US" sz="2400" dirty="0" err="1" smtClean="0">
                <a:latin typeface="Consolas" panose="020B0609020204030204" pitchFamily="49" charset="0"/>
                <a:cs typeface="Consolas" panose="020B0609020204030204" pitchFamily="49" charset="0"/>
              </a:rPr>
              <a:t>printf</a:t>
            </a:r>
            <a:r>
              <a:rPr lang="en-US" sz="2400" dirty="0" smtClean="0">
                <a:latin typeface="Consolas" panose="020B0609020204030204" pitchFamily="49" charset="0"/>
                <a:cs typeface="Consolas" panose="020B0609020204030204" pitchFamily="49" charset="0"/>
              </a:rPr>
              <a:t>()</a:t>
            </a:r>
            <a:r>
              <a:rPr lang="en-US" sz="2400" dirty="0" smtClean="0"/>
              <a:t>’s formal syntax is:</a:t>
            </a:r>
            <a:br>
              <a:rPr lang="en-US" sz="2400" dirty="0" smtClean="0"/>
            </a:br>
            <a:r>
              <a:rPr lang="en-US" sz="2400" b="1" dirty="0" err="1" smtClean="0">
                <a:solidFill>
                  <a:srgbClr val="FFFF00"/>
                </a:solidFill>
                <a:latin typeface="Consolas" panose="020B0609020204030204" pitchFamily="49" charset="0"/>
                <a:cs typeface="Consolas" panose="020B0609020204030204" pitchFamily="49" charset="0"/>
              </a:rPr>
              <a:t>sprintf</a:t>
            </a:r>
            <a:r>
              <a:rPr lang="en-US" sz="2400" b="1" dirty="0" smtClean="0">
                <a:solidFill>
                  <a:srgbClr val="FFFF00"/>
                </a:solidFill>
                <a:latin typeface="Consolas" panose="020B0609020204030204" pitchFamily="49" charset="0"/>
                <a:cs typeface="Consolas" panose="020B0609020204030204" pitchFamily="49" charset="0"/>
              </a:rPr>
              <a:t>(</a:t>
            </a:r>
            <a:r>
              <a:rPr lang="en-US" sz="2400" dirty="0" smtClean="0"/>
              <a:t>char *</a:t>
            </a:r>
            <a:r>
              <a:rPr lang="en-US" sz="2400" b="1" dirty="0" smtClean="0">
                <a:solidFill>
                  <a:srgbClr val="FFFF00"/>
                </a:solidFill>
                <a:latin typeface="Consolas" panose="020B0609020204030204" pitchFamily="49" charset="0"/>
                <a:cs typeface="Consolas" panose="020B0609020204030204" pitchFamily="49" charset="0"/>
              </a:rPr>
              <a:t>buffer</a:t>
            </a:r>
            <a:r>
              <a:rPr lang="en-US" sz="2400" dirty="0" smtClean="0"/>
              <a:t>, </a:t>
            </a:r>
            <a:r>
              <a:rPr lang="en-US" sz="2400" dirty="0" err="1" smtClean="0"/>
              <a:t>const</a:t>
            </a:r>
            <a:r>
              <a:rPr lang="en-US" sz="2400" dirty="0" smtClean="0"/>
              <a:t> char *</a:t>
            </a:r>
            <a:r>
              <a:rPr lang="en-US" sz="2400" b="1" dirty="0" smtClean="0">
                <a:solidFill>
                  <a:srgbClr val="FFFF00"/>
                </a:solidFill>
                <a:latin typeface="Consolas" panose="020B0609020204030204" pitchFamily="49" charset="0"/>
                <a:cs typeface="Consolas" panose="020B0609020204030204" pitchFamily="49" charset="0"/>
              </a:rPr>
              <a:t>format</a:t>
            </a:r>
            <a:r>
              <a:rPr lang="en-US" sz="2400" dirty="0" smtClean="0"/>
              <a:t>, </a:t>
            </a:r>
            <a:r>
              <a:rPr lang="en-US" sz="2400" i="1" dirty="0" smtClean="0">
                <a:solidFill>
                  <a:srgbClr val="FFFF00"/>
                </a:solidFill>
              </a:rPr>
              <a:t>variable list</a:t>
            </a:r>
            <a:r>
              <a:rPr lang="en-US" sz="2400" b="1" dirty="0" smtClean="0">
                <a:solidFill>
                  <a:srgbClr val="FFFF00"/>
                </a:solidFill>
                <a:latin typeface="Consolas" panose="020B0609020204030204" pitchFamily="49" charset="0"/>
                <a:cs typeface="Consolas" panose="020B0609020204030204" pitchFamily="49" charset="0"/>
              </a:rPr>
              <a:t>)</a:t>
            </a:r>
          </a:p>
          <a:p>
            <a:r>
              <a:rPr lang="en-US" sz="2400" b="1" dirty="0">
                <a:solidFill>
                  <a:srgbClr val="FFFF00"/>
                </a:solidFill>
                <a:latin typeface="Consolas" panose="020B0609020204030204" pitchFamily="49" charset="0"/>
                <a:cs typeface="Consolas" panose="020B0609020204030204" pitchFamily="49" charset="0"/>
              </a:rPr>
              <a:t>b</a:t>
            </a:r>
            <a:r>
              <a:rPr lang="en-US" sz="2400" b="1" dirty="0" smtClean="0">
                <a:solidFill>
                  <a:srgbClr val="FFFF00"/>
                </a:solidFill>
                <a:latin typeface="Consolas" panose="020B0609020204030204" pitchFamily="49" charset="0"/>
                <a:cs typeface="Consolas" panose="020B0609020204030204" pitchFamily="49" charset="0"/>
              </a:rPr>
              <a:t>uffer</a:t>
            </a:r>
            <a:r>
              <a:rPr lang="en-US" sz="2400" dirty="0" smtClean="0"/>
              <a:t> is an array of type char (the parameter when passed can also be a pointer [address</a:t>
            </a:r>
            <a:r>
              <a:rPr lang="en-US" sz="2400" dirty="0"/>
              <a:t>]</a:t>
            </a:r>
            <a:r>
              <a:rPr lang="en-US" sz="2400" dirty="0" smtClean="0"/>
              <a:t> for such an array) which will contain the formatted output of the function</a:t>
            </a:r>
          </a:p>
          <a:p>
            <a:r>
              <a:rPr lang="en-US" sz="2400" b="1" dirty="0">
                <a:solidFill>
                  <a:srgbClr val="FFFF00"/>
                </a:solidFill>
                <a:latin typeface="Consolas" panose="020B0609020204030204" pitchFamily="49" charset="0"/>
                <a:cs typeface="Consolas" panose="020B0609020204030204" pitchFamily="49" charset="0"/>
              </a:rPr>
              <a:t>f</a:t>
            </a:r>
            <a:r>
              <a:rPr lang="en-US" sz="2400" b="1" dirty="0" smtClean="0">
                <a:solidFill>
                  <a:srgbClr val="FFFF00"/>
                </a:solidFill>
                <a:latin typeface="Consolas" panose="020B0609020204030204" pitchFamily="49" charset="0"/>
                <a:cs typeface="Consolas" panose="020B0609020204030204" pitchFamily="49" charset="0"/>
              </a:rPr>
              <a:t>ormat</a:t>
            </a:r>
            <a:r>
              <a:rPr lang="en-US" sz="2400" dirty="0" smtClean="0"/>
              <a:t> is an unmodifiable (constant) array of char containing the format descriptors for all variables subsequently passed to the function, which is to say, it’s the </a:t>
            </a:r>
            <a:r>
              <a:rPr lang="en-US" sz="2400" i="1" dirty="0" smtClean="0"/>
              <a:t>format string</a:t>
            </a:r>
            <a:r>
              <a:rPr lang="en-US" sz="2400" dirty="0" smtClean="0"/>
              <a:t>.</a:t>
            </a:r>
          </a:p>
          <a:p>
            <a:r>
              <a:rPr lang="en-US" sz="2400" dirty="0" smtClean="0"/>
              <a:t>The variable list are just the comma separated variables that are to be formatted</a:t>
            </a:r>
          </a:p>
          <a:p>
            <a:r>
              <a:rPr lang="en-US" sz="2400" dirty="0" smtClean="0"/>
              <a:t>All variables passed in a single call to </a:t>
            </a:r>
            <a:r>
              <a:rPr lang="en-US" sz="2400" dirty="0" err="1" smtClean="0">
                <a:latin typeface="Consolas" panose="020B0609020204030204" pitchFamily="49" charset="0"/>
                <a:cs typeface="Consolas" panose="020B0609020204030204" pitchFamily="49" charset="0"/>
              </a:rPr>
              <a:t>sprintf</a:t>
            </a:r>
            <a:r>
              <a:rPr lang="en-US" sz="2400" dirty="0" smtClean="0">
                <a:latin typeface="Consolas" panose="020B0609020204030204" pitchFamily="49" charset="0"/>
                <a:cs typeface="Consolas" panose="020B0609020204030204" pitchFamily="49" charset="0"/>
              </a:rPr>
              <a:t>()</a:t>
            </a:r>
            <a:r>
              <a:rPr lang="en-US" sz="2400" dirty="0" smtClean="0"/>
              <a:t> are combined into a single output string</a:t>
            </a:r>
          </a:p>
          <a:p>
            <a:r>
              <a:rPr lang="en-US" sz="2400" dirty="0" err="1">
                <a:latin typeface="Consolas" panose="020B0609020204030204" pitchFamily="49" charset="0"/>
                <a:cs typeface="Consolas" panose="020B0609020204030204" pitchFamily="49" charset="0"/>
              </a:rPr>
              <a:t>s</a:t>
            </a:r>
            <a:r>
              <a:rPr lang="en-US" sz="2400" dirty="0" err="1" smtClean="0">
                <a:latin typeface="Consolas" panose="020B0609020204030204" pitchFamily="49" charset="0"/>
                <a:cs typeface="Consolas" panose="020B0609020204030204" pitchFamily="49" charset="0"/>
              </a:rPr>
              <a:t>printf</a:t>
            </a:r>
            <a:r>
              <a:rPr lang="en-US" sz="2400" dirty="0" smtClean="0">
                <a:latin typeface="Consolas" panose="020B0609020204030204" pitchFamily="49" charset="0"/>
                <a:cs typeface="Consolas" panose="020B0609020204030204" pitchFamily="49" charset="0"/>
              </a:rPr>
              <a:t>()</a:t>
            </a:r>
            <a:r>
              <a:rPr lang="en-US" sz="2400" dirty="0" smtClean="0"/>
              <a:t> automagically puts a terminating NULL (\0) at the end of the ASCII output</a:t>
            </a:r>
          </a:p>
          <a:p>
            <a:endParaRPr lang="en-US" sz="2400" dirty="0" smtClean="0"/>
          </a:p>
          <a:p>
            <a:endParaRPr lang="en-US" sz="2000" dirty="0" smtClean="0"/>
          </a:p>
        </p:txBody>
      </p:sp>
      <p:sp>
        <p:nvSpPr>
          <p:cNvPr id="4" name="AutoShape 2" descr="Types of Sound Waves | theDAWstudio.co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4" descr="Pulse Width Modulation (PWM) - Generation, Applications and Advantages"/>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58184893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411162"/>
          </a:xfrm>
        </p:spPr>
        <p:txBody>
          <a:bodyPr/>
          <a:lstStyle/>
          <a:p>
            <a:r>
              <a:rPr lang="en-US" b="1" dirty="0" err="1">
                <a:latin typeface="Consolas" panose="020B0609020204030204" pitchFamily="49" charset="0"/>
                <a:cs typeface="Consolas" panose="020B0609020204030204" pitchFamily="49" charset="0"/>
              </a:rPr>
              <a:t>s</a:t>
            </a:r>
            <a:r>
              <a:rPr lang="en-US" b="1" dirty="0" err="1" smtClean="0">
                <a:latin typeface="Consolas" panose="020B0609020204030204" pitchFamily="49" charset="0"/>
                <a:cs typeface="Consolas" panose="020B0609020204030204" pitchFamily="49" charset="0"/>
              </a:rPr>
              <a:t>printf</a:t>
            </a:r>
            <a:r>
              <a:rPr lang="en-US" b="1" dirty="0" smtClean="0">
                <a:latin typeface="Consolas" panose="020B0609020204030204" pitchFamily="49" charset="0"/>
                <a:cs typeface="Consolas" panose="020B0609020204030204" pitchFamily="49" charset="0"/>
              </a:rPr>
              <a:t>()</a:t>
            </a:r>
            <a:r>
              <a:rPr lang="en-US" dirty="0" smtClean="0"/>
              <a:t> </a:t>
            </a:r>
            <a:r>
              <a:rPr lang="en-US" dirty="0"/>
              <a:t>F</a:t>
            </a:r>
            <a:r>
              <a:rPr lang="en-US" dirty="0" smtClean="0"/>
              <a:t>ormat </a:t>
            </a:r>
            <a:r>
              <a:rPr lang="en-US" dirty="0"/>
              <a:t>S</a:t>
            </a:r>
            <a:r>
              <a:rPr lang="en-US" dirty="0" smtClean="0"/>
              <a:t>trings</a:t>
            </a:r>
            <a:endParaRPr lang="en-US" dirty="0"/>
          </a:p>
        </p:txBody>
      </p:sp>
      <p:sp>
        <p:nvSpPr>
          <p:cNvPr id="4" name="AutoShape 2" descr="Types of Sound Waves | theDAWstudio.co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4" descr="Pulse Width Modulation (PWM) - Generation, Applications and Advantages"/>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Content Placeholder 2"/>
          <p:cNvSpPr>
            <a:spLocks noGrp="1"/>
          </p:cNvSpPr>
          <p:nvPr>
            <p:ph idx="1"/>
          </p:nvPr>
        </p:nvSpPr>
        <p:spPr>
          <a:xfrm>
            <a:off x="152400" y="959922"/>
            <a:ext cx="8686800" cy="1173678"/>
          </a:xfrm>
        </p:spPr>
        <p:txBody>
          <a:bodyPr>
            <a:noAutofit/>
          </a:bodyPr>
          <a:lstStyle/>
          <a:p>
            <a:r>
              <a:rPr lang="en-US" sz="2000" b="1" dirty="0" err="1" smtClean="0">
                <a:latin typeface="Consolas" panose="020B0609020204030204" pitchFamily="49" charset="0"/>
                <a:cs typeface="Consolas" panose="020B0609020204030204" pitchFamily="49" charset="0"/>
              </a:rPr>
              <a:t>sprintf</a:t>
            </a:r>
            <a:r>
              <a:rPr lang="en-US" sz="2000" b="1" dirty="0" smtClean="0">
                <a:latin typeface="Consolas" panose="020B0609020204030204" pitchFamily="49" charset="0"/>
                <a:cs typeface="Consolas" panose="020B0609020204030204" pitchFamily="49" charset="0"/>
              </a:rPr>
              <a:t>()</a:t>
            </a:r>
            <a:r>
              <a:rPr lang="en-US" sz="2000" b="1" dirty="0" smtClean="0"/>
              <a:t> format strings contain conversion specifiers that specify how each individual variable is to be converted</a:t>
            </a:r>
          </a:p>
          <a:p>
            <a:r>
              <a:rPr lang="en-US" sz="2000" b="1" dirty="0" err="1">
                <a:latin typeface="Consolas" panose="020B0609020204030204" pitchFamily="49" charset="0"/>
                <a:cs typeface="Consolas" panose="020B0609020204030204" pitchFamily="49" charset="0"/>
              </a:rPr>
              <a:t>s</a:t>
            </a:r>
            <a:r>
              <a:rPr lang="en-US" sz="2000" b="1" dirty="0" err="1" smtClean="0">
                <a:latin typeface="Consolas" panose="020B0609020204030204" pitchFamily="49" charset="0"/>
                <a:cs typeface="Consolas" panose="020B0609020204030204" pitchFamily="49" charset="0"/>
              </a:rPr>
              <a:t>printf</a:t>
            </a:r>
            <a:r>
              <a:rPr lang="en-US" sz="2000" b="1" dirty="0" smtClean="0">
                <a:latin typeface="Consolas" panose="020B0609020204030204" pitchFamily="49" charset="0"/>
                <a:cs typeface="Consolas" panose="020B0609020204030204" pitchFamily="49" charset="0"/>
              </a:rPr>
              <a:t>()</a:t>
            </a:r>
            <a:r>
              <a:rPr lang="en-US" sz="2000" b="1" dirty="0" smtClean="0"/>
              <a:t> conversion specifiers have the following general syntax (all begin with a percent-sign):</a:t>
            </a:r>
          </a:p>
          <a:p>
            <a:pPr marL="0" indent="0">
              <a:buNone/>
            </a:pPr>
            <a:r>
              <a:rPr lang="en-US" sz="1800" b="1" dirty="0" smtClean="0">
                <a:solidFill>
                  <a:srgbClr val="00FFFF"/>
                </a:solidFill>
              </a:rPr>
              <a:t>    %[flags][minimum field width][.][precision][length][conversion character]</a:t>
            </a:r>
          </a:p>
          <a:p>
            <a:pPr marL="0" indent="0">
              <a:buNone/>
            </a:pPr>
            <a:endParaRPr lang="en-US" sz="1000" b="1" dirty="0" smtClean="0">
              <a:solidFill>
                <a:srgbClr val="00FFFF"/>
              </a:solidFill>
            </a:endParaRPr>
          </a:p>
          <a:p>
            <a:pPr lvl="1"/>
            <a:r>
              <a:rPr lang="en-US" sz="1600" b="1" dirty="0" smtClean="0"/>
              <a:t>% - special token that indicates the start of a conversion specifier</a:t>
            </a:r>
          </a:p>
          <a:p>
            <a:pPr lvl="1"/>
            <a:r>
              <a:rPr lang="en-US" sz="1600" b="1" dirty="0" smtClean="0"/>
              <a:t>Flags – these modify the behavior of the specification</a:t>
            </a:r>
          </a:p>
          <a:p>
            <a:pPr lvl="1"/>
            <a:r>
              <a:rPr lang="en-US" sz="1600" b="1" dirty="0" err="1" smtClean="0"/>
              <a:t>Minumum</a:t>
            </a:r>
            <a:r>
              <a:rPr lang="en-US" sz="1600" b="1" dirty="0" smtClean="0"/>
              <a:t> field width – as it says on the tin; this the minimum number of characters to be converted</a:t>
            </a:r>
          </a:p>
          <a:p>
            <a:pPr lvl="1"/>
            <a:r>
              <a:rPr lang="en-US" sz="1600" b="1" dirty="0" smtClean="0"/>
              <a:t>. – The period is a separator between field width and precision</a:t>
            </a:r>
          </a:p>
          <a:p>
            <a:pPr lvl="1"/>
            <a:r>
              <a:rPr lang="en-US" sz="1600" b="1" dirty="0" smtClean="0"/>
              <a:t>Precision – means one of the following depending on the variable type and conversion specifier</a:t>
            </a:r>
          </a:p>
          <a:p>
            <a:pPr lvl="2"/>
            <a:r>
              <a:rPr lang="en-US" sz="1200" b="1" dirty="0" smtClean="0"/>
              <a:t>The maximum number of characters to be generated from a string</a:t>
            </a:r>
          </a:p>
          <a:p>
            <a:pPr lvl="2"/>
            <a:r>
              <a:rPr lang="en-US" sz="1200" b="1" dirty="0"/>
              <a:t>T</a:t>
            </a:r>
            <a:r>
              <a:rPr lang="en-US" sz="1200" b="1" dirty="0" smtClean="0"/>
              <a:t>he number of digits after the decimal point for type float conversions (e, E, or f)</a:t>
            </a:r>
          </a:p>
          <a:p>
            <a:pPr lvl="2"/>
            <a:r>
              <a:rPr lang="en-US" sz="1200" b="1" dirty="0"/>
              <a:t>T</a:t>
            </a:r>
            <a:r>
              <a:rPr lang="en-US" sz="1200" b="1" dirty="0" smtClean="0"/>
              <a:t>he zero-filled minimum number of digits for an integer</a:t>
            </a:r>
          </a:p>
          <a:p>
            <a:pPr lvl="1"/>
            <a:r>
              <a:rPr lang="en-US" sz="1600" b="1" dirty="0" smtClean="0"/>
              <a:t>Conversion character – A single character which determines the output type of the conversion specifier; a single character that specifies the type of output format for the corresponding data or variable</a:t>
            </a:r>
          </a:p>
        </p:txBody>
      </p:sp>
    </p:spTree>
    <p:extLst>
      <p:ext uri="{BB962C8B-B14F-4D97-AF65-F5344CB8AC3E}">
        <p14:creationId xmlns:p14="http://schemas.microsoft.com/office/powerpoint/2010/main" val="211781071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411162"/>
          </a:xfrm>
        </p:spPr>
        <p:txBody>
          <a:bodyPr/>
          <a:lstStyle/>
          <a:p>
            <a:r>
              <a:rPr lang="en-US" b="1" dirty="0" err="1">
                <a:latin typeface="Consolas" panose="020B0609020204030204" pitchFamily="49" charset="0"/>
                <a:cs typeface="Consolas" panose="020B0609020204030204" pitchFamily="49" charset="0"/>
              </a:rPr>
              <a:t>s</a:t>
            </a:r>
            <a:r>
              <a:rPr lang="en-US" b="1" dirty="0" err="1" smtClean="0">
                <a:latin typeface="Consolas" panose="020B0609020204030204" pitchFamily="49" charset="0"/>
                <a:cs typeface="Consolas" panose="020B0609020204030204" pitchFamily="49" charset="0"/>
              </a:rPr>
              <a:t>printf</a:t>
            </a:r>
            <a:r>
              <a:rPr lang="en-US" b="1" dirty="0" smtClean="0">
                <a:latin typeface="Consolas" panose="020B0609020204030204" pitchFamily="49" charset="0"/>
                <a:cs typeface="Consolas" panose="020B0609020204030204" pitchFamily="49" charset="0"/>
              </a:rPr>
              <a:t>()</a:t>
            </a:r>
            <a:r>
              <a:rPr lang="en-US" dirty="0" smtClean="0"/>
              <a:t> Conversion Specifiers</a:t>
            </a:r>
            <a:endParaRPr lang="en-US" dirty="0"/>
          </a:p>
        </p:txBody>
      </p:sp>
      <p:sp>
        <p:nvSpPr>
          <p:cNvPr id="4" name="AutoShape 2" descr="Types of Sound Waves | theDAWstudio.co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4" descr="Pulse Width Modulation (PWM) - Generation, Applications and Advantages"/>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Content Placeholder 2"/>
          <p:cNvSpPr>
            <a:spLocks noGrp="1"/>
          </p:cNvSpPr>
          <p:nvPr>
            <p:ph idx="1"/>
          </p:nvPr>
        </p:nvSpPr>
        <p:spPr>
          <a:xfrm>
            <a:off x="152400" y="457200"/>
            <a:ext cx="8686800" cy="564078"/>
          </a:xfrm>
        </p:spPr>
        <p:txBody>
          <a:bodyPr>
            <a:noAutofit/>
          </a:bodyPr>
          <a:lstStyle/>
          <a:p>
            <a:pPr marL="0" indent="0">
              <a:buNone/>
            </a:pPr>
            <a:r>
              <a:rPr lang="en-US" sz="2000" b="1" dirty="0" smtClean="0"/>
              <a:t>Below are the general conversion specifiers and what they do.</a:t>
            </a:r>
          </a:p>
        </p:txBody>
      </p:sp>
      <p:graphicFrame>
        <p:nvGraphicFramePr>
          <p:cNvPr id="3" name="Table 2"/>
          <p:cNvGraphicFramePr>
            <a:graphicFrameLocks noGrp="1"/>
          </p:cNvGraphicFramePr>
          <p:nvPr>
            <p:extLst>
              <p:ext uri="{D42A27DB-BD31-4B8C-83A1-F6EECF244321}">
                <p14:modId xmlns:p14="http://schemas.microsoft.com/office/powerpoint/2010/main" val="3535249559"/>
              </p:ext>
            </p:extLst>
          </p:nvPr>
        </p:nvGraphicFramePr>
        <p:xfrm>
          <a:off x="612772" y="995680"/>
          <a:ext cx="7921628" cy="5633720"/>
        </p:xfrm>
        <a:graphic>
          <a:graphicData uri="http://schemas.openxmlformats.org/drawingml/2006/table">
            <a:tbl>
              <a:tblPr firstRow="1" bandRow="1">
                <a:tableStyleId>{5C22544A-7EE6-4342-B048-85BDC9FD1C3A}</a:tableStyleId>
              </a:tblPr>
              <a:tblGrid>
                <a:gridCol w="1743635"/>
                <a:gridCol w="6177993"/>
              </a:tblGrid>
              <a:tr h="370840">
                <a:tc>
                  <a:txBody>
                    <a:bodyPr/>
                    <a:lstStyle/>
                    <a:p>
                      <a:pPr algn="ctr"/>
                      <a:r>
                        <a:rPr lang="en-US" dirty="0" smtClean="0">
                          <a:latin typeface="Arial" panose="020B0604020202020204" pitchFamily="34" charset="0"/>
                          <a:cs typeface="Arial" panose="020B0604020202020204" pitchFamily="34" charset="0"/>
                        </a:rPr>
                        <a:t>Specifier</a:t>
                      </a:r>
                      <a:endParaRPr lang="en-US" dirty="0">
                        <a:latin typeface="Arial" panose="020B0604020202020204" pitchFamily="34" charset="0"/>
                        <a:cs typeface="Arial" panose="020B0604020202020204" pitchFamily="34" charset="0"/>
                      </a:endParaRPr>
                    </a:p>
                  </a:txBody>
                  <a:tcPr/>
                </a:tc>
                <a:tc>
                  <a:txBody>
                    <a:bodyPr/>
                    <a:lstStyle/>
                    <a:p>
                      <a:pPr algn="ctr"/>
                      <a:r>
                        <a:rPr lang="en-US" dirty="0" smtClean="0">
                          <a:latin typeface="Arial" panose="020B0604020202020204" pitchFamily="34" charset="0"/>
                          <a:cs typeface="Arial" panose="020B0604020202020204" pitchFamily="34" charset="0"/>
                        </a:rPr>
                        <a:t>What it does</a:t>
                      </a:r>
                      <a:endParaRPr lang="en-US" dirty="0">
                        <a:latin typeface="Arial" panose="020B0604020202020204" pitchFamily="34" charset="0"/>
                        <a:cs typeface="Arial" panose="020B0604020202020204" pitchFamily="34" charset="0"/>
                      </a:endParaRPr>
                    </a:p>
                  </a:txBody>
                  <a:tcPr/>
                </a:tc>
              </a:tr>
              <a:tr h="370840">
                <a:tc>
                  <a:txBody>
                    <a:bodyPr/>
                    <a:lstStyle/>
                    <a:p>
                      <a:r>
                        <a:rPr lang="en-US" dirty="0" smtClean="0">
                          <a:latin typeface="Arial" panose="020B0604020202020204" pitchFamily="34" charset="0"/>
                          <a:cs typeface="Arial" panose="020B0604020202020204" pitchFamily="34" charset="0"/>
                        </a:rPr>
                        <a:t>d, </a:t>
                      </a:r>
                      <a:r>
                        <a:rPr lang="en-US" dirty="0" err="1" smtClean="0">
                          <a:latin typeface="Arial" panose="020B0604020202020204" pitchFamily="34" charset="0"/>
                          <a:cs typeface="Arial" panose="020B0604020202020204" pitchFamily="34" charset="0"/>
                        </a:rPr>
                        <a:t>i</a:t>
                      </a:r>
                      <a:endParaRPr lang="en-US" dirty="0">
                        <a:latin typeface="Arial" panose="020B0604020202020204" pitchFamily="34" charset="0"/>
                        <a:cs typeface="Arial" panose="020B0604020202020204" pitchFamily="34" charset="0"/>
                      </a:endParaRPr>
                    </a:p>
                  </a:txBody>
                  <a:tcPr/>
                </a:tc>
                <a:tc>
                  <a:txBody>
                    <a:bodyPr/>
                    <a:lstStyle/>
                    <a:p>
                      <a:r>
                        <a:rPr lang="en-US" dirty="0" err="1" smtClean="0">
                          <a:latin typeface="Arial" panose="020B0604020202020204" pitchFamily="34" charset="0"/>
                          <a:cs typeface="Arial" panose="020B0604020202020204" pitchFamily="34" charset="0"/>
                        </a:rPr>
                        <a:t>int</a:t>
                      </a:r>
                      <a:r>
                        <a:rPr lang="en-US" baseline="0" dirty="0" smtClean="0">
                          <a:latin typeface="Arial" panose="020B0604020202020204" pitchFamily="34" charset="0"/>
                          <a:cs typeface="Arial" panose="020B0604020202020204" pitchFamily="34" charset="0"/>
                        </a:rPr>
                        <a:t> - i</a:t>
                      </a:r>
                      <a:r>
                        <a:rPr lang="en-US" dirty="0" smtClean="0">
                          <a:latin typeface="Arial" panose="020B0604020202020204" pitchFamily="34" charset="0"/>
                          <a:cs typeface="Arial" panose="020B0604020202020204" pitchFamily="34" charset="0"/>
                        </a:rPr>
                        <a:t>nteger; signed decimal notation</a:t>
                      </a:r>
                      <a:endParaRPr lang="en-US" dirty="0">
                        <a:latin typeface="Arial" panose="020B0604020202020204" pitchFamily="34" charset="0"/>
                        <a:cs typeface="Arial" panose="020B0604020202020204" pitchFamily="34" charset="0"/>
                      </a:endParaRPr>
                    </a:p>
                  </a:txBody>
                  <a:tcPr/>
                </a:tc>
              </a:tr>
              <a:tr h="370840">
                <a:tc>
                  <a:txBody>
                    <a:bodyPr/>
                    <a:lstStyle/>
                    <a:p>
                      <a:r>
                        <a:rPr lang="en-US" dirty="0" smtClean="0">
                          <a:latin typeface="Arial" panose="020B0604020202020204" pitchFamily="34" charset="0"/>
                          <a:cs typeface="Arial" panose="020B0604020202020204" pitchFamily="34" charset="0"/>
                        </a:rPr>
                        <a:t>o</a:t>
                      </a:r>
                      <a:endParaRPr lang="en-US" dirty="0">
                        <a:latin typeface="Arial" panose="020B0604020202020204" pitchFamily="34" charset="0"/>
                        <a:cs typeface="Arial" panose="020B0604020202020204" pitchFamily="34" charset="0"/>
                      </a:endParaRPr>
                    </a:p>
                  </a:txBody>
                  <a:tcPr/>
                </a:tc>
                <a:tc>
                  <a:txBody>
                    <a:bodyPr/>
                    <a:lstStyle/>
                    <a:p>
                      <a:r>
                        <a:rPr lang="en-US" dirty="0" err="1" smtClean="0">
                          <a:latin typeface="Arial" panose="020B0604020202020204" pitchFamily="34" charset="0"/>
                          <a:cs typeface="Arial" panose="020B0604020202020204" pitchFamily="34" charset="0"/>
                        </a:rPr>
                        <a:t>int</a:t>
                      </a:r>
                      <a:r>
                        <a:rPr lang="en-US" dirty="0" smtClean="0">
                          <a:latin typeface="Arial" panose="020B0604020202020204" pitchFamily="34" charset="0"/>
                          <a:cs typeface="Arial" panose="020B0604020202020204" pitchFamily="34" charset="0"/>
                        </a:rPr>
                        <a:t> – unsigned octal</a:t>
                      </a:r>
                      <a:r>
                        <a:rPr lang="en-US" baseline="0" dirty="0" smtClean="0">
                          <a:latin typeface="Arial" panose="020B0604020202020204" pitchFamily="34" charset="0"/>
                          <a:cs typeface="Arial" panose="020B0604020202020204" pitchFamily="34" charset="0"/>
                        </a:rPr>
                        <a:t> (no leading zero)</a:t>
                      </a:r>
                      <a:endParaRPr lang="en-US" dirty="0">
                        <a:latin typeface="Arial" panose="020B0604020202020204" pitchFamily="34" charset="0"/>
                        <a:cs typeface="Arial" panose="020B0604020202020204" pitchFamily="34" charset="0"/>
                      </a:endParaRPr>
                    </a:p>
                  </a:txBody>
                  <a:tcPr/>
                </a:tc>
              </a:tr>
              <a:tr h="370840">
                <a:tc>
                  <a:txBody>
                    <a:bodyPr/>
                    <a:lstStyle/>
                    <a:p>
                      <a:r>
                        <a:rPr lang="en-US" dirty="0" smtClean="0">
                          <a:latin typeface="Arial" panose="020B0604020202020204" pitchFamily="34" charset="0"/>
                          <a:cs typeface="Arial" panose="020B0604020202020204" pitchFamily="34" charset="0"/>
                        </a:rPr>
                        <a:t>x, X</a:t>
                      </a:r>
                      <a:endParaRPr lang="en-US" dirty="0">
                        <a:latin typeface="Arial" panose="020B0604020202020204" pitchFamily="34" charset="0"/>
                        <a:cs typeface="Arial" panose="020B0604020202020204" pitchFamily="34" charset="0"/>
                      </a:endParaRPr>
                    </a:p>
                  </a:txBody>
                  <a:tcPr/>
                </a:tc>
                <a:tc>
                  <a:txBody>
                    <a:bodyPr/>
                    <a:lstStyle/>
                    <a:p>
                      <a:r>
                        <a:rPr lang="en-US" dirty="0" err="1" smtClean="0">
                          <a:latin typeface="Arial" panose="020B0604020202020204" pitchFamily="34" charset="0"/>
                          <a:cs typeface="Arial" panose="020B0604020202020204" pitchFamily="34" charset="0"/>
                        </a:rPr>
                        <a:t>int</a:t>
                      </a:r>
                      <a:r>
                        <a:rPr lang="en-US" dirty="0" smtClean="0">
                          <a:latin typeface="Arial" panose="020B0604020202020204" pitchFamily="34" charset="0"/>
                          <a:cs typeface="Arial" panose="020B0604020202020204" pitchFamily="34" charset="0"/>
                        </a:rPr>
                        <a:t> – unsigned hexadecimal,</a:t>
                      </a:r>
                      <a:r>
                        <a:rPr lang="en-US" baseline="0" dirty="0" smtClean="0">
                          <a:latin typeface="Arial" panose="020B0604020202020204" pitchFamily="34" charset="0"/>
                          <a:cs typeface="Arial" panose="020B0604020202020204" pitchFamily="34" charset="0"/>
                        </a:rPr>
                        <a:t> no leading 0x</a:t>
                      </a:r>
                      <a:endParaRPr lang="en-US" dirty="0">
                        <a:latin typeface="Arial" panose="020B0604020202020204" pitchFamily="34" charset="0"/>
                        <a:cs typeface="Arial" panose="020B0604020202020204" pitchFamily="34" charset="0"/>
                      </a:endParaRPr>
                    </a:p>
                  </a:txBody>
                  <a:tcPr/>
                </a:tc>
              </a:tr>
              <a:tr h="370840">
                <a:tc>
                  <a:txBody>
                    <a:bodyPr/>
                    <a:lstStyle/>
                    <a:p>
                      <a:r>
                        <a:rPr lang="en-US" dirty="0" smtClean="0">
                          <a:latin typeface="Arial" panose="020B0604020202020204" pitchFamily="34" charset="0"/>
                          <a:cs typeface="Arial" panose="020B0604020202020204" pitchFamily="34" charset="0"/>
                        </a:rPr>
                        <a:t>u</a:t>
                      </a:r>
                      <a:endParaRPr lang="en-US" dirty="0">
                        <a:latin typeface="Arial" panose="020B0604020202020204" pitchFamily="34" charset="0"/>
                        <a:cs typeface="Arial" panose="020B0604020202020204" pitchFamily="34" charset="0"/>
                      </a:endParaRPr>
                    </a:p>
                  </a:txBody>
                  <a:tcPr/>
                </a:tc>
                <a:tc>
                  <a:txBody>
                    <a:bodyPr/>
                    <a:lstStyle/>
                    <a:p>
                      <a:r>
                        <a:rPr lang="en-US" dirty="0" err="1" smtClean="0">
                          <a:latin typeface="Arial" panose="020B0604020202020204" pitchFamily="34" charset="0"/>
                          <a:cs typeface="Arial" panose="020B0604020202020204" pitchFamily="34" charset="0"/>
                        </a:rPr>
                        <a:t>int</a:t>
                      </a:r>
                      <a:r>
                        <a:rPr lang="en-US" dirty="0" smtClean="0">
                          <a:latin typeface="Arial" panose="020B0604020202020204" pitchFamily="34" charset="0"/>
                          <a:cs typeface="Arial" panose="020B0604020202020204" pitchFamily="34" charset="0"/>
                        </a:rPr>
                        <a:t> – unsigned</a:t>
                      </a:r>
                      <a:r>
                        <a:rPr lang="en-US" baseline="0" dirty="0" smtClean="0">
                          <a:latin typeface="Arial" panose="020B0604020202020204" pitchFamily="34" charset="0"/>
                          <a:cs typeface="Arial" panose="020B0604020202020204" pitchFamily="34" charset="0"/>
                        </a:rPr>
                        <a:t> decimal</a:t>
                      </a:r>
                      <a:endParaRPr lang="en-US" dirty="0">
                        <a:latin typeface="Arial" panose="020B0604020202020204" pitchFamily="34" charset="0"/>
                        <a:cs typeface="Arial" panose="020B0604020202020204" pitchFamily="34" charset="0"/>
                      </a:endParaRPr>
                    </a:p>
                  </a:txBody>
                  <a:tcPr/>
                </a:tc>
              </a:tr>
              <a:tr h="370840">
                <a:tc>
                  <a:txBody>
                    <a:bodyPr/>
                    <a:lstStyle/>
                    <a:p>
                      <a:r>
                        <a:rPr lang="en-US" dirty="0" smtClean="0">
                          <a:latin typeface="Arial" panose="020B0604020202020204" pitchFamily="34" charset="0"/>
                          <a:cs typeface="Arial" panose="020B0604020202020204" pitchFamily="34" charset="0"/>
                        </a:rPr>
                        <a:t>c</a:t>
                      </a:r>
                      <a:endParaRPr lang="en-US" dirty="0">
                        <a:latin typeface="Arial" panose="020B0604020202020204" pitchFamily="34" charset="0"/>
                        <a:cs typeface="Arial" panose="020B0604020202020204" pitchFamily="34" charset="0"/>
                      </a:endParaRPr>
                    </a:p>
                  </a:txBody>
                  <a:tcPr/>
                </a:tc>
                <a:tc>
                  <a:txBody>
                    <a:bodyPr/>
                    <a:lstStyle/>
                    <a:p>
                      <a:r>
                        <a:rPr lang="en-US" dirty="0" err="1" smtClean="0">
                          <a:latin typeface="Arial" panose="020B0604020202020204" pitchFamily="34" charset="0"/>
                          <a:cs typeface="Arial" panose="020B0604020202020204" pitchFamily="34" charset="0"/>
                        </a:rPr>
                        <a:t>int</a:t>
                      </a:r>
                      <a:r>
                        <a:rPr lang="en-US" dirty="0" smtClean="0">
                          <a:latin typeface="Arial" panose="020B0604020202020204" pitchFamily="34" charset="0"/>
                          <a:cs typeface="Arial" panose="020B0604020202020204" pitchFamily="34" charset="0"/>
                        </a:rPr>
                        <a:t> – single character, after conversion to unsigned</a:t>
                      </a:r>
                      <a:r>
                        <a:rPr lang="en-US" baseline="0" dirty="0" smtClean="0">
                          <a:latin typeface="Arial" panose="020B0604020202020204" pitchFamily="34" charset="0"/>
                          <a:cs typeface="Arial" panose="020B0604020202020204" pitchFamily="34" charset="0"/>
                        </a:rPr>
                        <a:t> char</a:t>
                      </a:r>
                      <a:endParaRPr lang="en-US" dirty="0">
                        <a:latin typeface="Arial" panose="020B0604020202020204" pitchFamily="34" charset="0"/>
                        <a:cs typeface="Arial" panose="020B0604020202020204" pitchFamily="34" charset="0"/>
                      </a:endParaRPr>
                    </a:p>
                  </a:txBody>
                  <a:tcPr/>
                </a:tc>
              </a:tr>
              <a:tr h="370840">
                <a:tc>
                  <a:txBody>
                    <a:bodyPr/>
                    <a:lstStyle/>
                    <a:p>
                      <a:r>
                        <a:rPr lang="en-US" dirty="0" smtClean="0">
                          <a:latin typeface="Arial" panose="020B0604020202020204" pitchFamily="34" charset="0"/>
                          <a:cs typeface="Arial" panose="020B0604020202020204" pitchFamily="34" charset="0"/>
                        </a:rPr>
                        <a:t>s</a:t>
                      </a:r>
                      <a:endParaRPr lang="en-US" dirty="0">
                        <a:latin typeface="Arial" panose="020B0604020202020204" pitchFamily="34" charset="0"/>
                        <a:cs typeface="Arial" panose="020B0604020202020204" pitchFamily="34" charset="0"/>
                      </a:endParaRPr>
                    </a:p>
                  </a:txBody>
                  <a:tcPr/>
                </a:tc>
                <a:tc>
                  <a:txBody>
                    <a:bodyPr/>
                    <a:lstStyle/>
                    <a:p>
                      <a:r>
                        <a:rPr lang="en-US" dirty="0" smtClean="0">
                          <a:latin typeface="Arial" panose="020B0604020202020204" pitchFamily="34" charset="0"/>
                          <a:cs typeface="Arial" panose="020B0604020202020204" pitchFamily="34" charset="0"/>
                        </a:rPr>
                        <a:t>char * - characters from string are printed until \0</a:t>
                      </a:r>
                      <a:r>
                        <a:rPr lang="en-US" baseline="0" dirty="0" smtClean="0">
                          <a:latin typeface="Arial" panose="020B0604020202020204" pitchFamily="34" charset="0"/>
                          <a:cs typeface="Arial" panose="020B0604020202020204" pitchFamily="34" charset="0"/>
                        </a:rPr>
                        <a:t> (NULL) or </a:t>
                      </a:r>
                      <a:r>
                        <a:rPr lang="en-US" i="1" baseline="0" dirty="0" smtClean="0">
                          <a:latin typeface="Arial" panose="020B0604020202020204" pitchFamily="34" charset="0"/>
                          <a:cs typeface="Arial" panose="020B0604020202020204" pitchFamily="34" charset="0"/>
                        </a:rPr>
                        <a:t>precision</a:t>
                      </a:r>
                      <a:r>
                        <a:rPr lang="en-US" baseline="0" dirty="0" smtClean="0">
                          <a:latin typeface="Arial" panose="020B0604020202020204" pitchFamily="34" charset="0"/>
                          <a:cs typeface="Arial" panose="020B0604020202020204" pitchFamily="34" charset="0"/>
                        </a:rPr>
                        <a:t> is reached</a:t>
                      </a:r>
                      <a:endParaRPr lang="en-US" dirty="0">
                        <a:latin typeface="Arial" panose="020B0604020202020204" pitchFamily="34" charset="0"/>
                        <a:cs typeface="Arial" panose="020B0604020202020204" pitchFamily="34" charset="0"/>
                      </a:endParaRPr>
                    </a:p>
                  </a:txBody>
                  <a:tcPr/>
                </a:tc>
              </a:tr>
              <a:tr h="370840">
                <a:tc>
                  <a:txBody>
                    <a:bodyPr/>
                    <a:lstStyle/>
                    <a:p>
                      <a:r>
                        <a:rPr lang="en-US" dirty="0" smtClean="0">
                          <a:latin typeface="Arial" panose="020B0604020202020204" pitchFamily="34" charset="0"/>
                          <a:cs typeface="Arial" panose="020B0604020202020204" pitchFamily="34" charset="0"/>
                        </a:rPr>
                        <a:t>f</a:t>
                      </a:r>
                      <a:endParaRPr lang="en-US" dirty="0">
                        <a:latin typeface="Arial" panose="020B0604020202020204" pitchFamily="34" charset="0"/>
                        <a:cs typeface="Arial" panose="020B0604020202020204" pitchFamily="34" charset="0"/>
                      </a:endParaRPr>
                    </a:p>
                  </a:txBody>
                  <a:tcPr/>
                </a:tc>
                <a:tc>
                  <a:txBody>
                    <a:bodyPr/>
                    <a:lstStyle/>
                    <a:p>
                      <a:r>
                        <a:rPr lang="en-US" dirty="0" smtClean="0">
                          <a:latin typeface="Arial" panose="020B0604020202020204" pitchFamily="34" charset="0"/>
                          <a:cs typeface="Arial" panose="020B0604020202020204" pitchFamily="34" charset="0"/>
                        </a:rPr>
                        <a:t>double – decimal notation of form</a:t>
                      </a:r>
                      <a:r>
                        <a:rPr lang="en-US" baseline="0" dirty="0" smtClean="0">
                          <a:latin typeface="Arial" panose="020B0604020202020204" pitchFamily="34" charset="0"/>
                          <a:cs typeface="Arial" panose="020B0604020202020204" pitchFamily="34" charset="0"/>
                        </a:rPr>
                        <a:t> [-]</a:t>
                      </a:r>
                      <a:r>
                        <a:rPr lang="en-US" baseline="0" dirty="0" err="1" smtClean="0">
                          <a:latin typeface="Arial" panose="020B0604020202020204" pitchFamily="34" charset="0"/>
                          <a:cs typeface="Arial" panose="020B0604020202020204" pitchFamily="34" charset="0"/>
                        </a:rPr>
                        <a:t>mmm.ddd</a:t>
                      </a:r>
                      <a:r>
                        <a:rPr lang="en-US" baseline="0" dirty="0" smtClean="0">
                          <a:latin typeface="Arial" panose="020B0604020202020204" pitchFamily="34" charset="0"/>
                          <a:cs typeface="Arial" panose="020B0604020202020204" pitchFamily="34" charset="0"/>
                        </a:rPr>
                        <a:t> where number of decimals is specified by precision; precision of zero (0) suppresses the decimals altogether</a:t>
                      </a:r>
                      <a:endParaRPr lang="en-US" dirty="0">
                        <a:latin typeface="Arial" panose="020B0604020202020204" pitchFamily="34" charset="0"/>
                        <a:cs typeface="Arial" panose="020B0604020202020204" pitchFamily="34" charset="0"/>
                      </a:endParaRPr>
                    </a:p>
                  </a:txBody>
                  <a:tcPr/>
                </a:tc>
              </a:tr>
              <a:tr h="370840">
                <a:tc>
                  <a:txBody>
                    <a:bodyPr/>
                    <a:lstStyle/>
                    <a:p>
                      <a:r>
                        <a:rPr lang="en-US" dirty="0" smtClean="0">
                          <a:latin typeface="Arial" panose="020B0604020202020204" pitchFamily="34" charset="0"/>
                          <a:cs typeface="Arial" panose="020B0604020202020204" pitchFamily="34" charset="0"/>
                        </a:rPr>
                        <a:t>e,</a:t>
                      </a:r>
                      <a:r>
                        <a:rPr lang="en-US" baseline="0" dirty="0" smtClean="0">
                          <a:latin typeface="Arial" panose="020B0604020202020204" pitchFamily="34" charset="0"/>
                          <a:cs typeface="Arial" panose="020B0604020202020204" pitchFamily="34" charset="0"/>
                        </a:rPr>
                        <a:t> E</a:t>
                      </a:r>
                      <a:endParaRPr lang="en-US" dirty="0">
                        <a:latin typeface="Arial" panose="020B0604020202020204" pitchFamily="34" charset="0"/>
                        <a:cs typeface="Arial" panose="020B0604020202020204" pitchFamily="34" charset="0"/>
                      </a:endParaRPr>
                    </a:p>
                  </a:txBody>
                  <a:tcPr/>
                </a:tc>
                <a:tc>
                  <a:txBody>
                    <a:bodyPr/>
                    <a:lstStyle/>
                    <a:p>
                      <a:r>
                        <a:rPr lang="en-US" dirty="0" smtClean="0">
                          <a:latin typeface="Arial" panose="020B0604020202020204" pitchFamily="34" charset="0"/>
                          <a:cs typeface="Arial" panose="020B0604020202020204" pitchFamily="34" charset="0"/>
                        </a:rPr>
                        <a:t>double - </a:t>
                      </a:r>
                      <a:r>
                        <a:rPr lang="en-US" dirty="0" err="1" smtClean="0">
                          <a:latin typeface="Arial" panose="020B0604020202020204" pitchFamily="34" charset="0"/>
                          <a:cs typeface="Arial" panose="020B0604020202020204" pitchFamily="34" charset="0"/>
                        </a:rPr>
                        <a:t>exp</a:t>
                      </a:r>
                      <a:r>
                        <a:rPr lang="en-US" baseline="0" dirty="0" smtClean="0">
                          <a:latin typeface="Arial" panose="020B0604020202020204" pitchFamily="34" charset="0"/>
                          <a:cs typeface="Arial" panose="020B0604020202020204" pitchFamily="34" charset="0"/>
                        </a:rPr>
                        <a:t> notation; default precision of 6, 0 suppresses</a:t>
                      </a:r>
                      <a:endParaRPr lang="en-US" dirty="0">
                        <a:latin typeface="Arial" panose="020B0604020202020204" pitchFamily="34" charset="0"/>
                        <a:cs typeface="Arial" panose="020B0604020202020204" pitchFamily="34" charset="0"/>
                      </a:endParaRPr>
                    </a:p>
                  </a:txBody>
                  <a:tcPr/>
                </a:tc>
              </a:tr>
              <a:tr h="370840">
                <a:tc>
                  <a:txBody>
                    <a:bodyPr/>
                    <a:lstStyle/>
                    <a:p>
                      <a:r>
                        <a:rPr lang="en-US" dirty="0" smtClean="0">
                          <a:latin typeface="Arial" panose="020B0604020202020204" pitchFamily="34" charset="0"/>
                          <a:cs typeface="Arial" panose="020B0604020202020204" pitchFamily="34" charset="0"/>
                        </a:rPr>
                        <a:t>g,</a:t>
                      </a:r>
                      <a:r>
                        <a:rPr lang="en-US" baseline="0" dirty="0" smtClean="0">
                          <a:latin typeface="Arial" panose="020B0604020202020204" pitchFamily="34" charset="0"/>
                          <a:cs typeface="Arial" panose="020B0604020202020204" pitchFamily="34" charset="0"/>
                        </a:rPr>
                        <a:t> G</a:t>
                      </a:r>
                      <a:endParaRPr lang="en-US" dirty="0">
                        <a:latin typeface="Arial" panose="020B0604020202020204" pitchFamily="34" charset="0"/>
                        <a:cs typeface="Arial" panose="020B0604020202020204" pitchFamily="34" charset="0"/>
                      </a:endParaRPr>
                    </a:p>
                  </a:txBody>
                  <a:tcPr/>
                </a:tc>
                <a:tc>
                  <a:txBody>
                    <a:bodyPr/>
                    <a:lstStyle/>
                    <a:p>
                      <a:r>
                        <a:rPr lang="en-US" dirty="0" smtClean="0">
                          <a:latin typeface="Arial" panose="020B0604020202020204" pitchFamily="34" charset="0"/>
                          <a:cs typeface="Arial" panose="020B0604020202020204" pitchFamily="34" charset="0"/>
                        </a:rPr>
                        <a:t>double – Use </a:t>
                      </a:r>
                      <a:r>
                        <a:rPr lang="en-US" baseline="0" dirty="0" smtClean="0">
                          <a:latin typeface="Arial" panose="020B0604020202020204" pitchFamily="34" charset="0"/>
                          <a:cs typeface="Arial" panose="020B0604020202020204" pitchFamily="34" charset="0"/>
                        </a:rPr>
                        <a:t>%f for &lt;10^4 or %e for &gt;10^4</a:t>
                      </a:r>
                      <a:endParaRPr lang="en-US" dirty="0">
                        <a:latin typeface="Arial" panose="020B0604020202020204" pitchFamily="34" charset="0"/>
                        <a:cs typeface="Arial" panose="020B0604020202020204" pitchFamily="34" charset="0"/>
                      </a:endParaRPr>
                    </a:p>
                  </a:txBody>
                  <a:tcPr/>
                </a:tc>
              </a:tr>
              <a:tr h="370840">
                <a:tc>
                  <a:txBody>
                    <a:bodyPr/>
                    <a:lstStyle/>
                    <a:p>
                      <a:r>
                        <a:rPr lang="en-US" dirty="0" smtClean="0">
                          <a:latin typeface="Arial" panose="020B0604020202020204" pitchFamily="34" charset="0"/>
                          <a:cs typeface="Arial" panose="020B0604020202020204" pitchFamily="34" charset="0"/>
                        </a:rPr>
                        <a:t>p</a:t>
                      </a:r>
                      <a:endParaRPr lang="en-US" dirty="0">
                        <a:latin typeface="Arial" panose="020B0604020202020204" pitchFamily="34" charset="0"/>
                        <a:cs typeface="Arial" panose="020B0604020202020204" pitchFamily="34" charset="0"/>
                      </a:endParaRPr>
                    </a:p>
                  </a:txBody>
                  <a:tcPr/>
                </a:tc>
                <a:tc>
                  <a:txBody>
                    <a:bodyPr/>
                    <a:lstStyle/>
                    <a:p>
                      <a:r>
                        <a:rPr lang="en-US" dirty="0" smtClean="0">
                          <a:latin typeface="Arial" panose="020B0604020202020204" pitchFamily="34" charset="0"/>
                          <a:cs typeface="Arial" panose="020B0604020202020204" pitchFamily="34" charset="0"/>
                        </a:rPr>
                        <a:t>void</a:t>
                      </a:r>
                      <a:r>
                        <a:rPr lang="en-US" baseline="0" dirty="0" smtClean="0">
                          <a:latin typeface="Arial" panose="020B0604020202020204" pitchFamily="34" charset="0"/>
                          <a:cs typeface="Arial" panose="020B0604020202020204" pitchFamily="34" charset="0"/>
                        </a:rPr>
                        <a:t> * - print output as a pointer, platform dependent</a:t>
                      </a:r>
                      <a:endParaRPr lang="en-US" dirty="0">
                        <a:latin typeface="Arial" panose="020B0604020202020204" pitchFamily="34" charset="0"/>
                        <a:cs typeface="Arial" panose="020B0604020202020204" pitchFamily="34" charset="0"/>
                      </a:endParaRPr>
                    </a:p>
                  </a:txBody>
                  <a:tcPr/>
                </a:tc>
              </a:tr>
              <a:tr h="370840">
                <a:tc>
                  <a:txBody>
                    <a:bodyPr/>
                    <a:lstStyle/>
                    <a:p>
                      <a:r>
                        <a:rPr lang="en-US" dirty="0" smtClean="0">
                          <a:latin typeface="Arial" panose="020B0604020202020204" pitchFamily="34" charset="0"/>
                          <a:cs typeface="Arial" panose="020B0604020202020204" pitchFamily="34" charset="0"/>
                        </a:rPr>
                        <a:t>n</a:t>
                      </a:r>
                      <a:endParaRPr lang="en-US" dirty="0">
                        <a:latin typeface="Arial" panose="020B0604020202020204" pitchFamily="34" charset="0"/>
                        <a:cs typeface="Arial" panose="020B0604020202020204" pitchFamily="34" charset="0"/>
                      </a:endParaRPr>
                    </a:p>
                  </a:txBody>
                  <a:tcPr/>
                </a:tc>
                <a:tc>
                  <a:txBody>
                    <a:bodyPr/>
                    <a:lstStyle/>
                    <a:p>
                      <a:r>
                        <a:rPr lang="en-US" dirty="0" smtClean="0">
                          <a:latin typeface="Arial" panose="020B0604020202020204" pitchFamily="34" charset="0"/>
                          <a:cs typeface="Arial" panose="020B0604020202020204" pitchFamily="34" charset="0"/>
                        </a:rPr>
                        <a:t>Number of characters generated</a:t>
                      </a:r>
                      <a:r>
                        <a:rPr lang="en-US" baseline="0" dirty="0" smtClean="0">
                          <a:latin typeface="Arial" panose="020B0604020202020204" pitchFamily="34" charset="0"/>
                          <a:cs typeface="Arial" panose="020B0604020202020204" pitchFamily="34" charset="0"/>
                        </a:rPr>
                        <a:t> so far; goes into output</a:t>
                      </a:r>
                      <a:endParaRPr lang="en-US" dirty="0">
                        <a:latin typeface="Arial" panose="020B0604020202020204" pitchFamily="34" charset="0"/>
                        <a:cs typeface="Arial" panose="020B0604020202020204" pitchFamily="34" charset="0"/>
                      </a:endParaRPr>
                    </a:p>
                  </a:txBody>
                  <a:tcPr/>
                </a:tc>
              </a:tr>
              <a:tr h="370840">
                <a:tc>
                  <a:txBody>
                    <a:bodyPr/>
                    <a:lstStyle/>
                    <a:p>
                      <a:r>
                        <a:rPr lang="en-US" dirty="0" smtClean="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a:txBody>
                  <a:tcPr/>
                </a:tc>
                <a:tc>
                  <a:txBody>
                    <a:bodyPr/>
                    <a:lstStyle/>
                    <a:p>
                      <a:r>
                        <a:rPr lang="en-US" dirty="0" smtClean="0">
                          <a:latin typeface="Arial" panose="020B0604020202020204" pitchFamily="34" charset="0"/>
                          <a:cs typeface="Arial" panose="020B0604020202020204" pitchFamily="34" charset="0"/>
                        </a:rPr>
                        <a:t>No</a:t>
                      </a:r>
                      <a:r>
                        <a:rPr lang="en-US" baseline="0" dirty="0" smtClean="0">
                          <a:latin typeface="Arial" panose="020B0604020202020204" pitchFamily="34" charset="0"/>
                          <a:cs typeface="Arial" panose="020B0604020202020204" pitchFamily="34" charset="0"/>
                        </a:rPr>
                        <a:t> conversion, put a % percent sign in the output</a:t>
                      </a:r>
                      <a:endParaRPr lang="en-US" dirty="0">
                        <a:latin typeface="Arial" panose="020B0604020202020204" pitchFamily="34" charset="0"/>
                        <a:cs typeface="Arial" panose="020B0604020202020204" pitchFamily="34" charset="0"/>
                      </a:endParaRPr>
                    </a:p>
                  </a:txBody>
                  <a:tcPr/>
                </a:tc>
              </a:tr>
            </a:tbl>
          </a:graphicData>
        </a:graphic>
      </p:graphicFrame>
    </p:spTree>
    <p:extLst>
      <p:ext uri="{BB962C8B-B14F-4D97-AF65-F5344CB8AC3E}">
        <p14:creationId xmlns:p14="http://schemas.microsoft.com/office/powerpoint/2010/main" val="418305432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411162"/>
          </a:xfrm>
        </p:spPr>
        <p:txBody>
          <a:bodyPr/>
          <a:lstStyle/>
          <a:p>
            <a:r>
              <a:rPr lang="en-US" b="1" dirty="0" err="1">
                <a:latin typeface="Consolas" panose="020B0609020204030204" pitchFamily="49" charset="0"/>
                <a:cs typeface="Consolas" panose="020B0609020204030204" pitchFamily="49" charset="0"/>
              </a:rPr>
              <a:t>s</a:t>
            </a:r>
            <a:r>
              <a:rPr lang="en-US" b="1" dirty="0" err="1" smtClean="0">
                <a:latin typeface="Consolas" panose="020B0609020204030204" pitchFamily="49" charset="0"/>
                <a:cs typeface="Consolas" panose="020B0609020204030204" pitchFamily="49" charset="0"/>
              </a:rPr>
              <a:t>printf</a:t>
            </a:r>
            <a:r>
              <a:rPr lang="en-US" b="1" dirty="0" smtClean="0">
                <a:latin typeface="Consolas" panose="020B0609020204030204" pitchFamily="49" charset="0"/>
                <a:cs typeface="Consolas" panose="020B0609020204030204" pitchFamily="49" charset="0"/>
              </a:rPr>
              <a:t>()</a:t>
            </a:r>
            <a:r>
              <a:rPr lang="en-US" dirty="0" smtClean="0"/>
              <a:t> Conversion Specifiers</a:t>
            </a:r>
            <a:endParaRPr lang="en-US" dirty="0"/>
          </a:p>
        </p:txBody>
      </p:sp>
      <p:sp>
        <p:nvSpPr>
          <p:cNvPr id="4" name="AutoShape 2" descr="Types of Sound Waves | theDAWstudio.co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4" descr="Pulse Width Modulation (PWM) - Generation, Applications and Advantages"/>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Content Placeholder 2"/>
          <p:cNvSpPr>
            <a:spLocks noGrp="1"/>
          </p:cNvSpPr>
          <p:nvPr>
            <p:ph idx="1"/>
          </p:nvPr>
        </p:nvSpPr>
        <p:spPr>
          <a:xfrm>
            <a:off x="152400" y="457200"/>
            <a:ext cx="8686800" cy="564078"/>
          </a:xfrm>
        </p:spPr>
        <p:txBody>
          <a:bodyPr>
            <a:noAutofit/>
          </a:bodyPr>
          <a:lstStyle/>
          <a:p>
            <a:pPr marL="0" indent="0">
              <a:buNone/>
            </a:pPr>
            <a:r>
              <a:rPr lang="en-US" sz="2000" b="1" dirty="0" smtClean="0"/>
              <a:t>Below are the flags and what they do.</a:t>
            </a:r>
          </a:p>
        </p:txBody>
      </p:sp>
      <p:graphicFrame>
        <p:nvGraphicFramePr>
          <p:cNvPr id="3" name="Table 2"/>
          <p:cNvGraphicFramePr>
            <a:graphicFrameLocks noGrp="1"/>
          </p:cNvGraphicFramePr>
          <p:nvPr>
            <p:extLst>
              <p:ext uri="{D42A27DB-BD31-4B8C-83A1-F6EECF244321}">
                <p14:modId xmlns:p14="http://schemas.microsoft.com/office/powerpoint/2010/main" val="1119187273"/>
              </p:ext>
            </p:extLst>
          </p:nvPr>
        </p:nvGraphicFramePr>
        <p:xfrm>
          <a:off x="612772" y="1219200"/>
          <a:ext cx="7921628" cy="3317240"/>
        </p:xfrm>
        <a:graphic>
          <a:graphicData uri="http://schemas.openxmlformats.org/drawingml/2006/table">
            <a:tbl>
              <a:tblPr firstRow="1" bandRow="1">
                <a:tableStyleId>{5C22544A-7EE6-4342-B048-85BDC9FD1C3A}</a:tableStyleId>
              </a:tblPr>
              <a:tblGrid>
                <a:gridCol w="1743635"/>
                <a:gridCol w="6177993"/>
              </a:tblGrid>
              <a:tr h="370840">
                <a:tc>
                  <a:txBody>
                    <a:bodyPr/>
                    <a:lstStyle/>
                    <a:p>
                      <a:pPr algn="ctr"/>
                      <a:r>
                        <a:rPr lang="en-US" dirty="0" smtClean="0">
                          <a:latin typeface="Arial" panose="020B0604020202020204" pitchFamily="34" charset="0"/>
                          <a:cs typeface="Arial" panose="020B0604020202020204" pitchFamily="34" charset="0"/>
                        </a:rPr>
                        <a:t>Flag</a:t>
                      </a:r>
                      <a:endParaRPr lang="en-US" dirty="0">
                        <a:latin typeface="Arial" panose="020B0604020202020204" pitchFamily="34" charset="0"/>
                        <a:cs typeface="Arial" panose="020B0604020202020204" pitchFamily="34" charset="0"/>
                      </a:endParaRPr>
                    </a:p>
                  </a:txBody>
                  <a:tcPr/>
                </a:tc>
                <a:tc>
                  <a:txBody>
                    <a:bodyPr/>
                    <a:lstStyle/>
                    <a:p>
                      <a:pPr algn="ctr"/>
                      <a:r>
                        <a:rPr lang="en-US" dirty="0" smtClean="0">
                          <a:latin typeface="Arial" panose="020B0604020202020204" pitchFamily="34" charset="0"/>
                          <a:cs typeface="Arial" panose="020B0604020202020204" pitchFamily="34" charset="0"/>
                        </a:rPr>
                        <a:t>What it does</a:t>
                      </a:r>
                      <a:endParaRPr lang="en-US" dirty="0">
                        <a:latin typeface="Arial" panose="020B0604020202020204" pitchFamily="34" charset="0"/>
                        <a:cs typeface="Arial" panose="020B0604020202020204" pitchFamily="34" charset="0"/>
                      </a:endParaRPr>
                    </a:p>
                  </a:txBody>
                  <a:tcPr/>
                </a:tc>
              </a:tr>
              <a:tr h="370840">
                <a:tc>
                  <a:txBody>
                    <a:bodyPr/>
                    <a:lstStyle/>
                    <a:p>
                      <a:r>
                        <a:rPr lang="en-US" dirty="0" smtClean="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a:txBody>
                  <a:tcPr/>
                </a:tc>
                <a:tc>
                  <a:txBody>
                    <a:bodyPr/>
                    <a:lstStyle/>
                    <a:p>
                      <a:r>
                        <a:rPr lang="en-US" dirty="0" smtClean="0">
                          <a:latin typeface="Arial" panose="020B0604020202020204" pitchFamily="34" charset="0"/>
                          <a:cs typeface="Arial" panose="020B0604020202020204" pitchFamily="34" charset="0"/>
                        </a:rPr>
                        <a:t>Left justification</a:t>
                      </a:r>
                      <a:endParaRPr lang="en-US" dirty="0">
                        <a:latin typeface="Arial" panose="020B0604020202020204" pitchFamily="34" charset="0"/>
                        <a:cs typeface="Arial" panose="020B0604020202020204" pitchFamily="34" charset="0"/>
                      </a:endParaRPr>
                    </a:p>
                  </a:txBody>
                  <a:tcPr/>
                </a:tc>
              </a:tr>
              <a:tr h="370840">
                <a:tc>
                  <a:txBody>
                    <a:bodyPr/>
                    <a:lstStyle/>
                    <a:p>
                      <a:r>
                        <a:rPr lang="en-US" dirty="0" smtClean="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a:txBody>
                  <a:tcPr/>
                </a:tc>
                <a:tc>
                  <a:txBody>
                    <a:bodyPr/>
                    <a:lstStyle/>
                    <a:p>
                      <a:r>
                        <a:rPr lang="en-US" dirty="0" smtClean="0">
                          <a:latin typeface="Arial" panose="020B0604020202020204" pitchFamily="34" charset="0"/>
                          <a:cs typeface="Arial" panose="020B0604020202020204" pitchFamily="34" charset="0"/>
                        </a:rPr>
                        <a:t>Always</a:t>
                      </a:r>
                      <a:r>
                        <a:rPr lang="en-US" baseline="0" dirty="0" smtClean="0">
                          <a:latin typeface="Arial" panose="020B0604020202020204" pitchFamily="34" charset="0"/>
                          <a:cs typeface="Arial" panose="020B0604020202020204" pitchFamily="34" charset="0"/>
                        </a:rPr>
                        <a:t> print number with a sign</a:t>
                      </a:r>
                      <a:endParaRPr lang="en-US" dirty="0">
                        <a:latin typeface="Arial" panose="020B0604020202020204" pitchFamily="34" charset="0"/>
                        <a:cs typeface="Arial" panose="020B0604020202020204" pitchFamily="34" charset="0"/>
                      </a:endParaRPr>
                    </a:p>
                  </a:txBody>
                  <a:tcPr/>
                </a:tc>
              </a:tr>
              <a:tr h="370840">
                <a:tc>
                  <a:txBody>
                    <a:bodyPr/>
                    <a:lstStyle/>
                    <a:p>
                      <a:r>
                        <a:rPr lang="en-US" i="1" dirty="0" err="1" smtClean="0">
                          <a:latin typeface="Arial" panose="020B0604020202020204" pitchFamily="34" charset="0"/>
                          <a:cs typeface="Arial" panose="020B0604020202020204" pitchFamily="34" charset="0"/>
                        </a:rPr>
                        <a:t>spc</a:t>
                      </a:r>
                      <a:r>
                        <a:rPr lang="en-US" baseline="0" dirty="0" smtClean="0">
                          <a:latin typeface="Arial" panose="020B0604020202020204" pitchFamily="34" charset="0"/>
                          <a:cs typeface="Arial" panose="020B0604020202020204" pitchFamily="34" charset="0"/>
                        </a:rPr>
                        <a:t> (space)</a:t>
                      </a:r>
                      <a:endParaRPr lang="en-US" dirty="0">
                        <a:latin typeface="Arial" panose="020B0604020202020204" pitchFamily="34" charset="0"/>
                        <a:cs typeface="Arial" panose="020B0604020202020204" pitchFamily="34" charset="0"/>
                      </a:endParaRPr>
                    </a:p>
                  </a:txBody>
                  <a:tcPr/>
                </a:tc>
                <a:tc>
                  <a:txBody>
                    <a:bodyPr/>
                    <a:lstStyle/>
                    <a:p>
                      <a:r>
                        <a:rPr lang="en-US" dirty="0" smtClean="0">
                          <a:latin typeface="Arial" panose="020B0604020202020204" pitchFamily="34" charset="0"/>
                          <a:cs typeface="Arial" panose="020B0604020202020204" pitchFamily="34" charset="0"/>
                        </a:rPr>
                        <a:t>Prefix a space if first character is not a sign</a:t>
                      </a:r>
                      <a:endParaRPr lang="en-US" dirty="0">
                        <a:latin typeface="Arial" panose="020B0604020202020204" pitchFamily="34" charset="0"/>
                        <a:cs typeface="Arial" panose="020B0604020202020204" pitchFamily="34" charset="0"/>
                      </a:endParaRPr>
                    </a:p>
                  </a:txBody>
                  <a:tcPr/>
                </a:tc>
              </a:tr>
              <a:tr h="370840">
                <a:tc>
                  <a:txBody>
                    <a:bodyPr/>
                    <a:lstStyle/>
                    <a:p>
                      <a:r>
                        <a:rPr lang="en-US" dirty="0" smtClean="0">
                          <a:latin typeface="Arial" panose="020B0604020202020204" pitchFamily="34" charset="0"/>
                          <a:cs typeface="Arial" panose="020B0604020202020204" pitchFamily="34" charset="0"/>
                        </a:rPr>
                        <a:t>0</a:t>
                      </a:r>
                      <a:r>
                        <a:rPr lang="en-US" baseline="0" dirty="0" smtClean="0">
                          <a:latin typeface="Arial" panose="020B0604020202020204" pitchFamily="34" charset="0"/>
                          <a:cs typeface="Arial" panose="020B0604020202020204" pitchFamily="34" charset="0"/>
                        </a:rPr>
                        <a:t> (zero)</a:t>
                      </a:r>
                      <a:endParaRPr lang="en-US" dirty="0">
                        <a:latin typeface="Arial" panose="020B0604020202020204" pitchFamily="34" charset="0"/>
                        <a:cs typeface="Arial" panose="020B0604020202020204" pitchFamily="34" charset="0"/>
                      </a:endParaRPr>
                    </a:p>
                  </a:txBody>
                  <a:tcPr/>
                </a:tc>
                <a:tc>
                  <a:txBody>
                    <a:bodyPr/>
                    <a:lstStyle/>
                    <a:p>
                      <a:r>
                        <a:rPr lang="en-US" dirty="0" smtClean="0">
                          <a:latin typeface="Arial" panose="020B0604020202020204" pitchFamily="34" charset="0"/>
                          <a:cs typeface="Arial" panose="020B0604020202020204" pitchFamily="34" charset="0"/>
                        </a:rPr>
                        <a:t>Zero fill left for numeric conversions</a:t>
                      </a:r>
                      <a:endParaRPr lang="en-US" dirty="0">
                        <a:latin typeface="Arial" panose="020B0604020202020204" pitchFamily="34" charset="0"/>
                        <a:cs typeface="Arial" panose="020B0604020202020204" pitchFamily="34" charset="0"/>
                      </a:endParaRPr>
                    </a:p>
                  </a:txBody>
                  <a:tcPr/>
                </a:tc>
              </a:tr>
              <a:tr h="370840">
                <a:tc>
                  <a:txBody>
                    <a:bodyPr/>
                    <a:lstStyle/>
                    <a:p>
                      <a:r>
                        <a:rPr lang="en-US" dirty="0" smtClean="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a:txBody>
                  <a:tcPr/>
                </a:tc>
                <a:tc>
                  <a:txBody>
                    <a:bodyPr/>
                    <a:lstStyle/>
                    <a:p>
                      <a:r>
                        <a:rPr lang="en-US" dirty="0" smtClean="0">
                          <a:latin typeface="Arial" panose="020B0604020202020204" pitchFamily="34" charset="0"/>
                          <a:cs typeface="Arial" panose="020B0604020202020204" pitchFamily="34" charset="0"/>
                        </a:rPr>
                        <a:t>Alternate output form depending on conversion character</a:t>
                      </a:r>
                    </a:p>
                    <a:p>
                      <a:r>
                        <a:rPr lang="en-US" dirty="0" smtClean="0">
                          <a:latin typeface="Arial" panose="020B0604020202020204" pitchFamily="34" charset="0"/>
                          <a:cs typeface="Arial" panose="020B0604020202020204" pitchFamily="34" charset="0"/>
                        </a:rPr>
                        <a:t>o – first digit will be zero</a:t>
                      </a:r>
                    </a:p>
                    <a:p>
                      <a:r>
                        <a:rPr lang="en-US" dirty="0" smtClean="0">
                          <a:latin typeface="Arial" panose="020B0604020202020204" pitchFamily="34" charset="0"/>
                          <a:cs typeface="Arial" panose="020B0604020202020204" pitchFamily="34" charset="0"/>
                        </a:rPr>
                        <a:t>x or X – 0x</a:t>
                      </a:r>
                      <a:r>
                        <a:rPr lang="en-US" baseline="0" dirty="0" smtClean="0">
                          <a:latin typeface="Arial" panose="020B0604020202020204" pitchFamily="34" charset="0"/>
                          <a:cs typeface="Arial" panose="020B0604020202020204" pitchFamily="34" charset="0"/>
                        </a:rPr>
                        <a:t> or 0X (respectively) prefixed to non-zero results</a:t>
                      </a:r>
                    </a:p>
                    <a:p>
                      <a:r>
                        <a:rPr lang="en-US" baseline="0" dirty="0" smtClean="0">
                          <a:latin typeface="Arial" panose="020B0604020202020204" pitchFamily="34" charset="0"/>
                          <a:cs typeface="Arial" panose="020B0604020202020204" pitchFamily="34" charset="0"/>
                        </a:rPr>
                        <a:t>e, E, f, g and G – Output will always have a decimal point</a:t>
                      </a:r>
                    </a:p>
                    <a:p>
                      <a:r>
                        <a:rPr lang="en-US" baseline="0" dirty="0" smtClean="0">
                          <a:latin typeface="Arial" panose="020B0604020202020204" pitchFamily="34" charset="0"/>
                          <a:cs typeface="Arial" panose="020B0604020202020204" pitchFamily="34" charset="0"/>
                        </a:rPr>
                        <a:t>g and G – trailing zeroes will never be removed</a:t>
                      </a:r>
                      <a:endParaRPr lang="en-US" dirty="0">
                        <a:latin typeface="Arial" panose="020B0604020202020204" pitchFamily="34" charset="0"/>
                        <a:cs typeface="Arial" panose="020B0604020202020204" pitchFamily="34" charset="0"/>
                      </a:endParaRPr>
                    </a:p>
                  </a:txBody>
                  <a:tcPr/>
                </a:tc>
              </a:tr>
            </a:tbl>
          </a:graphicData>
        </a:graphic>
      </p:graphicFrame>
    </p:spTree>
    <p:extLst>
      <p:ext uri="{BB962C8B-B14F-4D97-AF65-F5344CB8AC3E}">
        <p14:creationId xmlns:p14="http://schemas.microsoft.com/office/powerpoint/2010/main" val="406640368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6038"/>
            <a:ext cx="8229600" cy="563562"/>
          </a:xfrm>
        </p:spPr>
        <p:txBody>
          <a:bodyPr/>
          <a:lstStyle/>
          <a:p>
            <a:r>
              <a:rPr lang="en-US" sz="2800" dirty="0" smtClean="0"/>
              <a:t>Lesson Plan Overview</a:t>
            </a:r>
            <a:endParaRPr lang="en-US" sz="2800" dirty="0"/>
          </a:p>
        </p:txBody>
      </p:sp>
      <p:sp>
        <p:nvSpPr>
          <p:cNvPr id="3" name="Content Placeholder 2"/>
          <p:cNvSpPr>
            <a:spLocks noGrp="1"/>
          </p:cNvSpPr>
          <p:nvPr>
            <p:ph sz="half" idx="1"/>
          </p:nvPr>
        </p:nvSpPr>
        <p:spPr>
          <a:xfrm>
            <a:off x="228600" y="609600"/>
            <a:ext cx="4267200" cy="6096000"/>
          </a:xfrm>
        </p:spPr>
        <p:txBody>
          <a:bodyPr>
            <a:noAutofit/>
          </a:bodyPr>
          <a:lstStyle/>
          <a:p>
            <a:pPr marL="0" indent="0">
              <a:buNone/>
            </a:pPr>
            <a:r>
              <a:rPr lang="en-US" sz="1000" b="1" dirty="0"/>
              <a:t>Lesson </a:t>
            </a:r>
            <a:r>
              <a:rPr lang="en-US" sz="1000" b="1" dirty="0" smtClean="0"/>
              <a:t>1: 7Feb23 – Review, Addressing, and Pointers</a:t>
            </a:r>
            <a:endParaRPr lang="en-US" sz="1000" dirty="0"/>
          </a:p>
          <a:p>
            <a:pPr lvl="0"/>
            <a:r>
              <a:rPr lang="en-US" sz="900" dirty="0" smtClean="0"/>
              <a:t>Overview </a:t>
            </a:r>
            <a:r>
              <a:rPr lang="en-US" sz="900" dirty="0"/>
              <a:t>of lesson plan</a:t>
            </a:r>
          </a:p>
          <a:p>
            <a:pPr lvl="0"/>
            <a:r>
              <a:rPr lang="en-US" sz="900" dirty="0" smtClean="0"/>
              <a:t>Class Exercise: Validation of sketch uploading</a:t>
            </a:r>
          </a:p>
          <a:p>
            <a:pPr lvl="0"/>
            <a:r>
              <a:rPr lang="en-US" sz="900" dirty="0" smtClean="0"/>
              <a:t>Class Exercise: Validation of binary create and upload</a:t>
            </a:r>
          </a:p>
          <a:p>
            <a:pPr lvl="0"/>
            <a:r>
              <a:rPr lang="en-US" sz="900" dirty="0" smtClean="0"/>
              <a:t>More on the Preprocessor</a:t>
            </a:r>
          </a:p>
          <a:p>
            <a:pPr lvl="0"/>
            <a:r>
              <a:rPr lang="en-US" sz="900" dirty="0" smtClean="0"/>
              <a:t>Memory Organization and Variables</a:t>
            </a:r>
          </a:p>
          <a:p>
            <a:r>
              <a:rPr lang="en-US" sz="900" dirty="0" smtClean="0"/>
              <a:t>Review of addressing and pointers</a:t>
            </a:r>
            <a:endParaRPr lang="en-US" sz="900" dirty="0"/>
          </a:p>
          <a:p>
            <a:pPr lvl="0"/>
            <a:r>
              <a:rPr lang="en-US" sz="900" dirty="0"/>
              <a:t>Using pointers </a:t>
            </a:r>
            <a:r>
              <a:rPr lang="en-US" sz="900" dirty="0" smtClean="0"/>
              <a:t>to </a:t>
            </a:r>
            <a:r>
              <a:rPr lang="en-US" sz="900" dirty="0"/>
              <a:t>variables</a:t>
            </a:r>
          </a:p>
          <a:p>
            <a:r>
              <a:rPr lang="en-US" sz="900" dirty="0"/>
              <a:t>Declaring pointers in function </a:t>
            </a:r>
            <a:r>
              <a:rPr lang="en-US" sz="900" dirty="0" smtClean="0"/>
              <a:t>calls</a:t>
            </a:r>
            <a:endParaRPr lang="en-US" sz="900" dirty="0"/>
          </a:p>
          <a:p>
            <a:pPr lvl="0"/>
            <a:r>
              <a:rPr lang="en-US" sz="900" dirty="0" smtClean="0"/>
              <a:t>Call-by-value Function Calls</a:t>
            </a:r>
          </a:p>
          <a:p>
            <a:pPr lvl="0"/>
            <a:r>
              <a:rPr lang="en-US" sz="900" dirty="0" smtClean="0"/>
              <a:t>Call-by-reference Function Calls</a:t>
            </a:r>
          </a:p>
          <a:p>
            <a:pPr marL="0" indent="0">
              <a:buNone/>
            </a:pPr>
            <a:r>
              <a:rPr lang="en-US" sz="1000" b="1" dirty="0" smtClean="0"/>
              <a:t>Lesson 2: 14Feb23 </a:t>
            </a:r>
            <a:r>
              <a:rPr lang="en-US" sz="1000" b="1" dirty="0"/>
              <a:t>– </a:t>
            </a:r>
            <a:r>
              <a:rPr lang="en-US" sz="1000" b="1" dirty="0" smtClean="0"/>
              <a:t>More Gory Details</a:t>
            </a:r>
            <a:endParaRPr lang="en-US" sz="1000" dirty="0"/>
          </a:p>
          <a:p>
            <a:r>
              <a:rPr lang="en-US" sz="900" dirty="0" smtClean="0"/>
              <a:t>Class Exercise: Call-by-reference variables</a:t>
            </a:r>
          </a:p>
          <a:p>
            <a:r>
              <a:rPr lang="en-US" sz="900" dirty="0" smtClean="0"/>
              <a:t>Introduction </a:t>
            </a:r>
            <a:r>
              <a:rPr lang="en-US" sz="900" dirty="0"/>
              <a:t>to Complex Data </a:t>
            </a:r>
            <a:r>
              <a:rPr lang="en-US" sz="900" dirty="0" smtClean="0"/>
              <a:t>Structures</a:t>
            </a:r>
            <a:endParaRPr lang="en-US" sz="900" dirty="0"/>
          </a:p>
          <a:p>
            <a:pPr lvl="0"/>
            <a:r>
              <a:rPr lang="en-US" sz="900" dirty="0" smtClean="0"/>
              <a:t>Using complex data structures</a:t>
            </a:r>
          </a:p>
          <a:p>
            <a:pPr lvl="0"/>
            <a:r>
              <a:rPr lang="en-US" sz="900" dirty="0" smtClean="0"/>
              <a:t>Storage declarations and Arduino</a:t>
            </a:r>
            <a:endParaRPr lang="en-US" sz="1000" dirty="0" smtClean="0"/>
          </a:p>
          <a:p>
            <a:pPr marL="0" indent="0">
              <a:buNone/>
            </a:pPr>
            <a:r>
              <a:rPr lang="en-US" sz="1000" b="1" dirty="0"/>
              <a:t>Lesson </a:t>
            </a:r>
            <a:r>
              <a:rPr lang="en-US" sz="1000" b="1" dirty="0" smtClean="0"/>
              <a:t>3: 21Feb23 </a:t>
            </a:r>
            <a:r>
              <a:rPr lang="en-US" sz="1000" b="1" dirty="0"/>
              <a:t>– </a:t>
            </a:r>
            <a:r>
              <a:rPr lang="en-US" sz="1000" b="1" dirty="0" smtClean="0"/>
              <a:t>Fonts Redux</a:t>
            </a:r>
            <a:endParaRPr lang="en-US" sz="1000" dirty="0"/>
          </a:p>
          <a:p>
            <a:pPr lvl="0"/>
            <a:r>
              <a:rPr lang="en-US" sz="900" dirty="0" err="1" smtClean="0"/>
              <a:t>MD_Parola</a:t>
            </a:r>
            <a:r>
              <a:rPr lang="en-US" sz="900" dirty="0" smtClean="0"/>
              <a:t> library font usage review</a:t>
            </a:r>
          </a:p>
          <a:p>
            <a:pPr lvl="0"/>
            <a:r>
              <a:rPr lang="en-US" sz="900" dirty="0" smtClean="0"/>
              <a:t>The </a:t>
            </a:r>
            <a:r>
              <a:rPr lang="en-US" sz="900" dirty="0" err="1" smtClean="0"/>
              <a:t>MD_Parola</a:t>
            </a:r>
            <a:r>
              <a:rPr lang="en-US" sz="900" dirty="0" smtClean="0"/>
              <a:t> font format</a:t>
            </a:r>
          </a:p>
          <a:p>
            <a:pPr lvl="0"/>
            <a:r>
              <a:rPr lang="en-US" sz="900" dirty="0" smtClean="0"/>
              <a:t>Designing your own fonts</a:t>
            </a:r>
          </a:p>
          <a:p>
            <a:pPr lvl="0"/>
            <a:r>
              <a:rPr lang="en-US" sz="900" dirty="0" smtClean="0"/>
              <a:t>Declaring your own fonts</a:t>
            </a:r>
          </a:p>
          <a:p>
            <a:pPr lvl="0"/>
            <a:r>
              <a:rPr lang="en-US" sz="900" dirty="0" smtClean="0"/>
              <a:t>Using your own fonts with </a:t>
            </a:r>
            <a:r>
              <a:rPr lang="en-US" sz="900" dirty="0" err="1" smtClean="0"/>
              <a:t>MD_Parola</a:t>
            </a:r>
            <a:endParaRPr lang="en-US" sz="1000" b="1" dirty="0" smtClean="0"/>
          </a:p>
          <a:p>
            <a:pPr marL="0" indent="0">
              <a:buNone/>
            </a:pPr>
            <a:r>
              <a:rPr lang="en-US" sz="1000" b="1" dirty="0"/>
              <a:t>Lesson </a:t>
            </a:r>
            <a:r>
              <a:rPr lang="en-US" sz="1000" b="1" dirty="0" smtClean="0"/>
              <a:t>4: 28Feb23 </a:t>
            </a:r>
            <a:r>
              <a:rPr lang="en-US" sz="1000" b="1" dirty="0"/>
              <a:t>– </a:t>
            </a:r>
            <a:r>
              <a:rPr lang="en-US" sz="1000" b="1" dirty="0" smtClean="0"/>
              <a:t>Intro to Visual Studio Code</a:t>
            </a:r>
            <a:endParaRPr lang="en-US" sz="1000" dirty="0"/>
          </a:p>
          <a:p>
            <a:pPr lvl="0"/>
            <a:r>
              <a:rPr lang="en-US" sz="1000" dirty="0"/>
              <a:t>I</a:t>
            </a:r>
            <a:r>
              <a:rPr lang="en-US" sz="900" dirty="0"/>
              <a:t>ntroduction to </a:t>
            </a:r>
            <a:r>
              <a:rPr lang="en-US" sz="900" dirty="0" smtClean="0"/>
              <a:t>VSC</a:t>
            </a:r>
            <a:endParaRPr lang="en-US" sz="900" dirty="0"/>
          </a:p>
          <a:p>
            <a:pPr lvl="0"/>
            <a:r>
              <a:rPr lang="en-US" sz="900" dirty="0"/>
              <a:t>https://</a:t>
            </a:r>
            <a:r>
              <a:rPr lang="en-US" sz="900" dirty="0" smtClean="0"/>
              <a:t>code.visualstudio.com/docs/introvideos/overview</a:t>
            </a:r>
          </a:p>
          <a:p>
            <a:pPr lvl="0"/>
            <a:r>
              <a:rPr lang="en-US" sz="900" dirty="0" err="1" smtClean="0"/>
              <a:t>VSCode</a:t>
            </a:r>
            <a:r>
              <a:rPr lang="en-US" sz="900" dirty="0" smtClean="0"/>
              <a:t> Installation</a:t>
            </a:r>
          </a:p>
          <a:p>
            <a:pPr lvl="0"/>
            <a:r>
              <a:rPr lang="en-US" sz="900" dirty="0" err="1" smtClean="0"/>
              <a:t>VSCode</a:t>
            </a:r>
            <a:r>
              <a:rPr lang="en-US" sz="900" dirty="0" smtClean="0"/>
              <a:t> Integration with Arduino and ESP8266</a:t>
            </a:r>
            <a:endParaRPr lang="en-US" sz="1000" dirty="0" smtClean="0"/>
          </a:p>
          <a:p>
            <a:pPr marL="0" indent="0">
              <a:buNone/>
            </a:pPr>
            <a:r>
              <a:rPr lang="en-US" sz="1000" b="1" dirty="0" smtClean="0"/>
              <a:t>Lesson 5: 7Mar23 – Filesystems</a:t>
            </a:r>
            <a:endParaRPr lang="en-US" sz="1000" dirty="0"/>
          </a:p>
          <a:p>
            <a:pPr lvl="0"/>
            <a:r>
              <a:rPr lang="en-US" sz="900" dirty="0" smtClean="0"/>
              <a:t>Introduction to mass storage filesystems</a:t>
            </a:r>
            <a:endParaRPr lang="en-US" sz="900" dirty="0"/>
          </a:p>
          <a:p>
            <a:pPr lvl="0"/>
            <a:r>
              <a:rPr lang="en-US" sz="900" dirty="0" smtClean="0"/>
              <a:t>The SD FAT, FAT16, and  FAT32 filesystems</a:t>
            </a:r>
            <a:endParaRPr lang="en-US" sz="900" dirty="0"/>
          </a:p>
          <a:p>
            <a:pPr lvl="0"/>
            <a:r>
              <a:rPr lang="en-US" sz="900" dirty="0" smtClean="0"/>
              <a:t>The </a:t>
            </a:r>
            <a:r>
              <a:rPr lang="en-US" sz="900" dirty="0" err="1" smtClean="0"/>
              <a:t>exFAT</a:t>
            </a:r>
            <a:r>
              <a:rPr lang="en-US" sz="900" dirty="0" smtClean="0"/>
              <a:t> filesystem</a:t>
            </a:r>
            <a:endParaRPr lang="en-US" sz="900" dirty="0"/>
          </a:p>
          <a:p>
            <a:pPr lvl="0"/>
            <a:r>
              <a:rPr lang="en-US" sz="900" dirty="0" smtClean="0"/>
              <a:t>Introduction to SPIFFS</a:t>
            </a:r>
            <a:endParaRPr lang="en-US" sz="900" dirty="0"/>
          </a:p>
          <a:p>
            <a:pPr lvl="0"/>
            <a:r>
              <a:rPr lang="en-US" sz="900" dirty="0" smtClean="0"/>
              <a:t>Class Exercise: Using SPIFFS</a:t>
            </a:r>
            <a:endParaRPr lang="en-US" sz="1000" dirty="0" smtClean="0"/>
          </a:p>
        </p:txBody>
      </p:sp>
      <p:sp>
        <p:nvSpPr>
          <p:cNvPr id="4" name="Content Placeholder 3"/>
          <p:cNvSpPr>
            <a:spLocks noGrp="1"/>
          </p:cNvSpPr>
          <p:nvPr>
            <p:ph sz="half" idx="2"/>
          </p:nvPr>
        </p:nvSpPr>
        <p:spPr>
          <a:xfrm>
            <a:off x="4648200" y="609600"/>
            <a:ext cx="4038600" cy="5867400"/>
          </a:xfrm>
        </p:spPr>
        <p:txBody>
          <a:bodyPr>
            <a:noAutofit/>
          </a:bodyPr>
          <a:lstStyle/>
          <a:p>
            <a:pPr marL="0" indent="0">
              <a:buNone/>
            </a:pPr>
            <a:r>
              <a:rPr lang="en-US" sz="1050" b="1" dirty="0"/>
              <a:t>Lesson 6</a:t>
            </a:r>
            <a:r>
              <a:rPr lang="en-US" sz="1050" b="1" dirty="0" smtClean="0"/>
              <a:t>: 14Mar23 </a:t>
            </a:r>
            <a:r>
              <a:rPr lang="en-US" sz="1050" b="1" dirty="0"/>
              <a:t>– </a:t>
            </a:r>
            <a:r>
              <a:rPr lang="en-US" sz="1050" b="1" dirty="0" err="1"/>
              <a:t>WiFi</a:t>
            </a:r>
            <a:endParaRPr lang="en-US" sz="1050" dirty="0"/>
          </a:p>
          <a:p>
            <a:pPr lvl="0"/>
            <a:r>
              <a:rPr lang="en-US" sz="900" dirty="0"/>
              <a:t>Review of </a:t>
            </a:r>
            <a:r>
              <a:rPr lang="en-US" sz="900" dirty="0" err="1"/>
              <a:t>WiFi</a:t>
            </a:r>
            <a:r>
              <a:rPr lang="en-US" sz="900" dirty="0"/>
              <a:t> </a:t>
            </a:r>
            <a:r>
              <a:rPr lang="en-US" sz="900" dirty="0" smtClean="0"/>
              <a:t>technology (but no gory details)</a:t>
            </a:r>
            <a:endParaRPr lang="en-US" sz="900" dirty="0"/>
          </a:p>
          <a:p>
            <a:pPr lvl="0"/>
            <a:r>
              <a:rPr lang="en-US" sz="900" dirty="0"/>
              <a:t>Class Exercise: Review of </a:t>
            </a:r>
            <a:r>
              <a:rPr lang="en-US" sz="900" dirty="0" err="1"/>
              <a:t>WiFi</a:t>
            </a:r>
            <a:r>
              <a:rPr lang="en-US" sz="900" dirty="0"/>
              <a:t> </a:t>
            </a:r>
            <a:r>
              <a:rPr lang="en-US" sz="900" i="1" dirty="0"/>
              <a:t>access</a:t>
            </a:r>
            <a:r>
              <a:rPr lang="en-US" sz="900" dirty="0"/>
              <a:t> with </a:t>
            </a:r>
            <a:r>
              <a:rPr lang="en-US" sz="900" dirty="0" err="1" smtClean="0"/>
              <a:t>WiFi</a:t>
            </a:r>
            <a:r>
              <a:rPr lang="en-US" sz="900" dirty="0" smtClean="0"/>
              <a:t> Manager</a:t>
            </a:r>
            <a:endParaRPr lang="en-US" sz="900" dirty="0"/>
          </a:p>
          <a:p>
            <a:pPr lvl="0"/>
            <a:r>
              <a:rPr lang="en-US" sz="900" dirty="0"/>
              <a:t>Creating access points with ESP8266</a:t>
            </a:r>
          </a:p>
          <a:p>
            <a:pPr lvl="0"/>
            <a:r>
              <a:rPr lang="en-US" sz="900" dirty="0"/>
              <a:t>Class Exercise: </a:t>
            </a:r>
            <a:r>
              <a:rPr lang="en-US" sz="900" dirty="0" smtClean="0"/>
              <a:t>Creating </a:t>
            </a:r>
            <a:r>
              <a:rPr lang="en-US" sz="900" dirty="0"/>
              <a:t>an access point</a:t>
            </a:r>
          </a:p>
          <a:p>
            <a:pPr marL="0" indent="0">
              <a:buNone/>
            </a:pPr>
            <a:r>
              <a:rPr lang="en-US" sz="1050" b="1" dirty="0" smtClean="0"/>
              <a:t>Lesson 7: 21Mar23 </a:t>
            </a:r>
            <a:r>
              <a:rPr lang="en-US" sz="1050" b="1" dirty="0"/>
              <a:t>– Web Technology</a:t>
            </a:r>
            <a:endParaRPr lang="en-US" sz="1050" dirty="0"/>
          </a:p>
          <a:p>
            <a:pPr lvl="0"/>
            <a:r>
              <a:rPr lang="en-US" sz="900" dirty="0"/>
              <a:t>Introduction to HTML</a:t>
            </a:r>
          </a:p>
          <a:p>
            <a:pPr lvl="0"/>
            <a:r>
              <a:rPr lang="en-US" sz="900" dirty="0"/>
              <a:t>Web server and client architecture</a:t>
            </a:r>
          </a:p>
          <a:p>
            <a:pPr lvl="0"/>
            <a:r>
              <a:rPr lang="en-US" sz="900" dirty="0"/>
              <a:t>Creating web servers with ESP8266</a:t>
            </a:r>
          </a:p>
          <a:p>
            <a:pPr lvl="0"/>
            <a:r>
              <a:rPr lang="en-US" sz="900" dirty="0"/>
              <a:t>Class Exercise: </a:t>
            </a:r>
            <a:r>
              <a:rPr lang="en-US" sz="900" dirty="0" smtClean="0"/>
              <a:t>A </a:t>
            </a:r>
            <a:r>
              <a:rPr lang="en-US" sz="900" dirty="0"/>
              <a:t>basic web server for time and </a:t>
            </a:r>
            <a:r>
              <a:rPr lang="en-US" sz="900" dirty="0" smtClean="0"/>
              <a:t>temperature</a:t>
            </a:r>
          </a:p>
          <a:p>
            <a:pPr marL="0" indent="0">
              <a:buNone/>
            </a:pPr>
            <a:r>
              <a:rPr lang="en-US" sz="1050" b="1" dirty="0" smtClean="0"/>
              <a:t>Lesson 8: 28Mar23 </a:t>
            </a:r>
            <a:r>
              <a:rPr lang="en-US" sz="1050" b="1" dirty="0"/>
              <a:t>– </a:t>
            </a:r>
            <a:r>
              <a:rPr lang="en-US" sz="1050" b="1" dirty="0" smtClean="0"/>
              <a:t>Arduino Web Services</a:t>
            </a:r>
            <a:endParaRPr lang="en-US" sz="1050" b="1" dirty="0"/>
          </a:p>
          <a:p>
            <a:r>
              <a:rPr lang="en-US" sz="900" dirty="0" smtClean="0"/>
              <a:t>Storing web pages using SPIFFS</a:t>
            </a:r>
            <a:endParaRPr lang="en-US" sz="900" dirty="0"/>
          </a:p>
          <a:p>
            <a:r>
              <a:rPr lang="en-US" sz="900" dirty="0" smtClean="0"/>
              <a:t>HTML forms</a:t>
            </a:r>
            <a:endParaRPr lang="en-US" sz="900" dirty="0"/>
          </a:p>
          <a:p>
            <a:r>
              <a:rPr lang="en-US" sz="900" dirty="0" smtClean="0"/>
              <a:t>Form processing with Arduino</a:t>
            </a:r>
          </a:p>
          <a:p>
            <a:r>
              <a:rPr lang="en-US" sz="900" dirty="0" smtClean="0"/>
              <a:t>Class Exercise: Displaying text entered on a web page</a:t>
            </a:r>
          </a:p>
          <a:p>
            <a:r>
              <a:rPr lang="en-US" sz="900" dirty="0" smtClean="0"/>
              <a:t>Obtaining weather information from the Internet</a:t>
            </a:r>
          </a:p>
          <a:p>
            <a:r>
              <a:rPr lang="en-US" sz="900" dirty="0" smtClean="0"/>
              <a:t>Class Exercise: Displaying weather information</a:t>
            </a:r>
            <a:endParaRPr lang="en-US" sz="900" dirty="0"/>
          </a:p>
          <a:p>
            <a:pPr marL="0" indent="0">
              <a:buNone/>
            </a:pPr>
            <a:r>
              <a:rPr lang="en-US" sz="1050" b="1" dirty="0"/>
              <a:t>Lesson 9</a:t>
            </a:r>
            <a:r>
              <a:rPr lang="en-US" sz="1050" b="1" dirty="0" smtClean="0"/>
              <a:t>: 4Apr23 </a:t>
            </a:r>
            <a:r>
              <a:rPr lang="en-US" sz="1050" b="1" dirty="0"/>
              <a:t>– </a:t>
            </a:r>
            <a:r>
              <a:rPr lang="en-US" sz="1050" b="1" dirty="0" err="1" smtClean="0"/>
              <a:t>IoT</a:t>
            </a:r>
            <a:r>
              <a:rPr lang="en-US" sz="1050" b="1" dirty="0" smtClean="0"/>
              <a:t> Messaging and MQTT</a:t>
            </a:r>
            <a:endParaRPr lang="en-US" sz="1050" b="1" dirty="0"/>
          </a:p>
          <a:p>
            <a:r>
              <a:rPr lang="en-US" sz="900" dirty="0" smtClean="0"/>
              <a:t>Introduction to </a:t>
            </a:r>
            <a:r>
              <a:rPr lang="en-US" sz="900" dirty="0" err="1" smtClean="0"/>
              <a:t>IoT</a:t>
            </a:r>
            <a:r>
              <a:rPr lang="en-US" sz="900" dirty="0" smtClean="0"/>
              <a:t> network messaging and MQTT</a:t>
            </a:r>
            <a:endParaRPr lang="en-US" sz="900" dirty="0"/>
          </a:p>
          <a:p>
            <a:r>
              <a:rPr lang="en-US" sz="900" dirty="0" smtClean="0"/>
              <a:t>Subscribing to an MQTT service</a:t>
            </a:r>
            <a:endParaRPr lang="en-US" sz="900" dirty="0"/>
          </a:p>
          <a:p>
            <a:r>
              <a:rPr lang="en-US" sz="900" dirty="0" smtClean="0"/>
              <a:t>Publishing to an MQTT service</a:t>
            </a:r>
            <a:endParaRPr lang="en-US" sz="900" dirty="0"/>
          </a:p>
          <a:p>
            <a:r>
              <a:rPr lang="en-US" sz="900" dirty="0" smtClean="0"/>
              <a:t>Class Exercise: Using MQTT and </a:t>
            </a:r>
            <a:r>
              <a:rPr lang="en-US" sz="900" dirty="0" err="1" smtClean="0"/>
              <a:t>WiFi</a:t>
            </a:r>
            <a:endParaRPr lang="en-US" sz="900" dirty="0" smtClean="0"/>
          </a:p>
          <a:p>
            <a:pPr marL="0" indent="0">
              <a:buNone/>
            </a:pPr>
            <a:r>
              <a:rPr lang="en-US" sz="1050" b="1" dirty="0" smtClean="0"/>
              <a:t>Lesson 10:11Apr23 </a:t>
            </a:r>
            <a:r>
              <a:rPr lang="en-US" sz="1050" b="1" dirty="0"/>
              <a:t>– </a:t>
            </a:r>
            <a:r>
              <a:rPr lang="en-US" sz="1050" b="1" dirty="0" smtClean="0"/>
              <a:t>Version control and </a:t>
            </a:r>
            <a:r>
              <a:rPr lang="en-US" sz="1050" b="1" dirty="0" err="1" smtClean="0"/>
              <a:t>Git</a:t>
            </a:r>
            <a:endParaRPr lang="en-US" sz="1050" dirty="0"/>
          </a:p>
          <a:p>
            <a:pPr lvl="0"/>
            <a:r>
              <a:rPr lang="en-US" sz="900" dirty="0"/>
              <a:t>The </a:t>
            </a:r>
            <a:r>
              <a:rPr lang="en-US" sz="900" dirty="0" smtClean="0"/>
              <a:t>need for document version control</a:t>
            </a:r>
            <a:endParaRPr lang="en-US" sz="900" dirty="0"/>
          </a:p>
          <a:p>
            <a:pPr lvl="0"/>
            <a:r>
              <a:rPr lang="en-US" sz="900" dirty="0" smtClean="0"/>
              <a:t>The </a:t>
            </a:r>
            <a:r>
              <a:rPr lang="en-US" sz="900" dirty="0" err="1" smtClean="0"/>
              <a:t>Git</a:t>
            </a:r>
            <a:r>
              <a:rPr lang="en-US" sz="900" dirty="0" smtClean="0"/>
              <a:t> version control system</a:t>
            </a:r>
            <a:endParaRPr lang="en-US" sz="900" dirty="0"/>
          </a:p>
          <a:p>
            <a:pPr lvl="0"/>
            <a:r>
              <a:rPr lang="en-US" sz="900" dirty="0" smtClean="0"/>
              <a:t>Installing </a:t>
            </a:r>
            <a:r>
              <a:rPr lang="en-US" sz="900" dirty="0" err="1" smtClean="0"/>
              <a:t>Git</a:t>
            </a:r>
            <a:endParaRPr lang="en-US" sz="900" dirty="0"/>
          </a:p>
          <a:p>
            <a:pPr lvl="0"/>
            <a:r>
              <a:rPr lang="en-US" sz="900" dirty="0" smtClean="0"/>
              <a:t>Using </a:t>
            </a:r>
            <a:r>
              <a:rPr lang="en-US" sz="900" dirty="0" err="1" smtClean="0"/>
              <a:t>Git</a:t>
            </a:r>
            <a:endParaRPr lang="en-US" sz="900" dirty="0"/>
          </a:p>
          <a:p>
            <a:pPr lvl="0"/>
            <a:r>
              <a:rPr lang="en-US" sz="900" dirty="0" smtClean="0"/>
              <a:t>Introduction to </a:t>
            </a:r>
            <a:r>
              <a:rPr lang="en-US" sz="900" dirty="0" err="1" smtClean="0"/>
              <a:t>Github</a:t>
            </a:r>
            <a:endParaRPr lang="en-US" sz="900" dirty="0" smtClean="0"/>
          </a:p>
          <a:p>
            <a:pPr lvl="0"/>
            <a:r>
              <a:rPr lang="en-US" sz="900" dirty="0" smtClean="0"/>
              <a:t>Using </a:t>
            </a:r>
            <a:r>
              <a:rPr lang="en-US" sz="900" dirty="0" err="1" smtClean="0"/>
              <a:t>Github</a:t>
            </a:r>
            <a:endParaRPr lang="en-US" sz="900" dirty="0" smtClean="0"/>
          </a:p>
          <a:p>
            <a:pPr lvl="0"/>
            <a:r>
              <a:rPr lang="en-US" sz="900" dirty="0" smtClean="0"/>
              <a:t>Class Exercise: Signing up for a </a:t>
            </a:r>
            <a:r>
              <a:rPr lang="en-US" sz="900" dirty="0" err="1" smtClean="0"/>
              <a:t>Github</a:t>
            </a:r>
            <a:r>
              <a:rPr lang="en-US" sz="900" dirty="0" smtClean="0"/>
              <a:t> account</a:t>
            </a:r>
          </a:p>
          <a:p>
            <a:pPr marL="0" indent="0">
              <a:buNone/>
            </a:pPr>
            <a:r>
              <a:rPr lang="en-US" sz="1050" b="1" dirty="0"/>
              <a:t>Lesson </a:t>
            </a:r>
            <a:r>
              <a:rPr lang="en-US" sz="1050" b="1" dirty="0" smtClean="0"/>
              <a:t>11:18Apr23 </a:t>
            </a:r>
            <a:r>
              <a:rPr lang="en-US" sz="1050" b="1" dirty="0"/>
              <a:t>– Using VSC</a:t>
            </a:r>
            <a:endParaRPr lang="en-US" sz="1050" dirty="0"/>
          </a:p>
          <a:p>
            <a:pPr lvl="0"/>
            <a:r>
              <a:rPr lang="en-US" sz="900" dirty="0"/>
              <a:t>VSC plugin review</a:t>
            </a:r>
          </a:p>
          <a:p>
            <a:pPr lvl="0"/>
            <a:r>
              <a:rPr lang="en-US" sz="900" dirty="0"/>
              <a:t>Using VSC with Arduino</a:t>
            </a:r>
          </a:p>
          <a:p>
            <a:pPr lvl="0"/>
            <a:r>
              <a:rPr lang="en-US" sz="900" dirty="0" smtClean="0"/>
              <a:t>Using VSC with </a:t>
            </a:r>
            <a:r>
              <a:rPr lang="en-US" sz="900" dirty="0" err="1" smtClean="0"/>
              <a:t>Git</a:t>
            </a:r>
            <a:endParaRPr lang="en-US" sz="700" dirty="0"/>
          </a:p>
        </p:txBody>
      </p:sp>
    </p:spTree>
    <p:extLst>
      <p:ext uri="{BB962C8B-B14F-4D97-AF65-F5344CB8AC3E}">
        <p14:creationId xmlns:p14="http://schemas.microsoft.com/office/powerpoint/2010/main" val="38357432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9" name="Straight Arrow Connector 48"/>
          <p:cNvCxnSpPr/>
          <p:nvPr/>
        </p:nvCxnSpPr>
        <p:spPr>
          <a:xfrm>
            <a:off x="4572000" y="3379351"/>
            <a:ext cx="0" cy="1040249"/>
          </a:xfrm>
          <a:prstGeom prst="straightConnector1">
            <a:avLst/>
          </a:prstGeom>
          <a:ln w="38100">
            <a:solidFill>
              <a:srgbClr val="00FFFF"/>
            </a:solidFill>
            <a:tailEnd type="arrow"/>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a:endCxn id="19" idx="3"/>
          </p:cNvCxnSpPr>
          <p:nvPr/>
        </p:nvCxnSpPr>
        <p:spPr>
          <a:xfrm flipH="1">
            <a:off x="3733800" y="2819400"/>
            <a:ext cx="762000" cy="130805"/>
          </a:xfrm>
          <a:prstGeom prst="straightConnector1">
            <a:avLst/>
          </a:prstGeom>
          <a:ln w="38100">
            <a:solidFill>
              <a:srgbClr val="00FFFF"/>
            </a:solidFill>
            <a:tailEnd type="arrow"/>
          </a:ln>
        </p:spPr>
        <p:style>
          <a:lnRef idx="1">
            <a:schemeClr val="accent1"/>
          </a:lnRef>
          <a:fillRef idx="0">
            <a:schemeClr val="accent1"/>
          </a:fillRef>
          <a:effectRef idx="0">
            <a:schemeClr val="accent1"/>
          </a:effectRef>
          <a:fontRef idx="minor">
            <a:schemeClr val="tx1"/>
          </a:fontRef>
        </p:style>
      </p:cxnSp>
      <p:cxnSp>
        <p:nvCxnSpPr>
          <p:cNvPr id="9" name="Elbow Connector 8"/>
          <p:cNvCxnSpPr/>
          <p:nvPr/>
        </p:nvCxnSpPr>
        <p:spPr>
          <a:xfrm rot="10800000" flipV="1">
            <a:off x="3505200" y="3230601"/>
            <a:ext cx="1143000" cy="1135318"/>
          </a:xfrm>
          <a:prstGeom prst="bentConnector3">
            <a:avLst>
              <a:gd name="adj1" fmla="val 50000"/>
            </a:avLst>
          </a:prstGeom>
          <a:ln w="38100">
            <a:solidFill>
              <a:srgbClr val="00FFFF"/>
            </a:solidFill>
            <a:tailEnd type="arrow"/>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457200" y="46038"/>
            <a:ext cx="8229600" cy="411162"/>
          </a:xfrm>
        </p:spPr>
        <p:txBody>
          <a:bodyPr/>
          <a:lstStyle/>
          <a:p>
            <a:r>
              <a:rPr lang="en-US" sz="2800" dirty="0" smtClean="0"/>
              <a:t>Flash Drive Contents Reminder</a:t>
            </a:r>
            <a:endParaRPr lang="en-US" sz="2800" dirty="0"/>
          </a:p>
        </p:txBody>
      </p:sp>
      <p:sp>
        <p:nvSpPr>
          <p:cNvPr id="5" name="TextBox 4"/>
          <p:cNvSpPr txBox="1"/>
          <p:nvPr/>
        </p:nvSpPr>
        <p:spPr>
          <a:xfrm>
            <a:off x="76200" y="457200"/>
            <a:ext cx="4572000" cy="1969770"/>
          </a:xfrm>
          <a:prstGeom prst="rect">
            <a:avLst/>
          </a:prstGeom>
          <a:noFill/>
        </p:spPr>
        <p:txBody>
          <a:bodyPr wrap="square" rtlCol="0">
            <a:spAutoFit/>
          </a:bodyPr>
          <a:lstStyle/>
          <a:p>
            <a:pPr marL="285750" indent="-285750">
              <a:spcBef>
                <a:spcPts val="600"/>
              </a:spcBef>
              <a:buFont typeface="Arial" panose="020B0604020202020204" pitchFamily="34" charset="0"/>
              <a:buChar char="•"/>
            </a:pPr>
            <a:r>
              <a:rPr lang="en-US" sz="1400" dirty="0" smtClean="0">
                <a:solidFill>
                  <a:schemeClr val="bg1"/>
                </a:solidFill>
                <a:latin typeface="Arial" panose="020B0604020202020204" pitchFamily="34" charset="0"/>
                <a:cs typeface="Arial" panose="020B0604020202020204" pitchFamily="34" charset="0"/>
              </a:rPr>
              <a:t>When I update parts of your flash drives, you can either </a:t>
            </a:r>
            <a:r>
              <a:rPr lang="en-US" sz="1400" i="1" dirty="0" smtClean="0">
                <a:solidFill>
                  <a:schemeClr val="bg1"/>
                </a:solidFill>
                <a:latin typeface="Arial" panose="020B0604020202020204" pitchFamily="34" charset="0"/>
                <a:cs typeface="Arial" panose="020B0604020202020204" pitchFamily="34" charset="0"/>
              </a:rPr>
              <a:t>recopy the entire section</a:t>
            </a:r>
            <a:r>
              <a:rPr lang="en-US" sz="1400" dirty="0" smtClean="0">
                <a:solidFill>
                  <a:schemeClr val="bg1"/>
                </a:solidFill>
                <a:latin typeface="Arial" panose="020B0604020202020204" pitchFamily="34" charset="0"/>
                <a:cs typeface="Arial" panose="020B0604020202020204" pitchFamily="34" charset="0"/>
              </a:rPr>
              <a:t>, or </a:t>
            </a:r>
            <a:r>
              <a:rPr lang="en-US" sz="1400" i="1" dirty="0" smtClean="0">
                <a:solidFill>
                  <a:schemeClr val="bg1"/>
                </a:solidFill>
                <a:latin typeface="Arial" panose="020B0604020202020204" pitchFamily="34" charset="0"/>
                <a:cs typeface="Arial" panose="020B0604020202020204" pitchFamily="34" charset="0"/>
              </a:rPr>
              <a:t>just copy the updated part</a:t>
            </a:r>
            <a:r>
              <a:rPr lang="en-US" sz="1400" dirty="0" smtClean="0">
                <a:solidFill>
                  <a:schemeClr val="bg1"/>
                </a:solidFill>
                <a:latin typeface="Arial" panose="020B0604020202020204" pitchFamily="34" charset="0"/>
                <a:cs typeface="Arial" panose="020B0604020202020204" pitchFamily="34" charset="0"/>
              </a:rPr>
              <a:t>.</a:t>
            </a:r>
          </a:p>
          <a:p>
            <a:pPr marL="285750" indent="-285750">
              <a:spcBef>
                <a:spcPts val="600"/>
              </a:spcBef>
              <a:buFont typeface="Arial" panose="020B0604020202020204" pitchFamily="34" charset="0"/>
              <a:buChar char="•"/>
            </a:pPr>
            <a:r>
              <a:rPr lang="en-US" sz="1400" dirty="0" smtClean="0">
                <a:solidFill>
                  <a:schemeClr val="bg1"/>
                </a:solidFill>
                <a:latin typeface="Arial" panose="020B0604020202020204" pitchFamily="34" charset="0"/>
                <a:cs typeface="Arial" panose="020B0604020202020204" pitchFamily="34" charset="0"/>
              </a:rPr>
              <a:t>However, </a:t>
            </a:r>
            <a:r>
              <a:rPr lang="en-US" sz="1400" b="1" dirty="0" smtClean="0">
                <a:solidFill>
                  <a:schemeClr val="bg1"/>
                </a:solidFill>
                <a:latin typeface="Arial" panose="020B0604020202020204" pitchFamily="34" charset="0"/>
                <a:cs typeface="Arial" panose="020B0604020202020204" pitchFamily="34" charset="0"/>
              </a:rPr>
              <a:t>you will need to explicitly copy any new files so that they are locally accessible on your laptops</a:t>
            </a:r>
          </a:p>
          <a:p>
            <a:pPr marL="285750" indent="-285750">
              <a:spcBef>
                <a:spcPts val="600"/>
              </a:spcBef>
              <a:buFont typeface="Arial" panose="020B0604020202020204" pitchFamily="34" charset="0"/>
              <a:buChar char="•"/>
            </a:pPr>
            <a:r>
              <a:rPr lang="en-US" sz="1400" dirty="0" smtClean="0">
                <a:solidFill>
                  <a:schemeClr val="bg1"/>
                </a:solidFill>
                <a:latin typeface="Arial" panose="020B0604020202020204" pitchFamily="34" charset="0"/>
                <a:cs typeface="Arial" panose="020B0604020202020204" pitchFamily="34" charset="0"/>
              </a:rPr>
              <a:t>Copying just </a:t>
            </a:r>
            <a:r>
              <a:rPr lang="en-US" sz="1400" i="1" dirty="0" smtClean="0">
                <a:solidFill>
                  <a:schemeClr val="bg1"/>
                </a:solidFill>
                <a:latin typeface="Arial" panose="020B0604020202020204" pitchFamily="34" charset="0"/>
                <a:cs typeface="Arial" panose="020B0604020202020204" pitchFamily="34" charset="0"/>
              </a:rPr>
              <a:t>lesson</a:t>
            </a:r>
            <a:r>
              <a:rPr lang="en-US" sz="1400" dirty="0" smtClean="0">
                <a:solidFill>
                  <a:schemeClr val="bg1"/>
                </a:solidFill>
                <a:latin typeface="Arial" panose="020B0604020202020204" pitchFamily="34" charset="0"/>
                <a:cs typeface="Arial" panose="020B0604020202020204" pitchFamily="34" charset="0"/>
              </a:rPr>
              <a:t> files will– wait for it!– </a:t>
            </a:r>
            <a:r>
              <a:rPr lang="en-US" sz="1400" i="1" dirty="0" smtClean="0">
                <a:solidFill>
                  <a:schemeClr val="bg1"/>
                </a:solidFill>
                <a:latin typeface="Arial" panose="020B0604020202020204" pitchFamily="34" charset="0"/>
                <a:cs typeface="Arial" panose="020B0604020202020204" pitchFamily="34" charset="0"/>
              </a:rPr>
              <a:t>copy only the lesson files. </a:t>
            </a:r>
            <a:endParaRPr lang="en-US" sz="1400" i="1" dirty="0">
              <a:solidFill>
                <a:schemeClr val="bg1"/>
              </a:solidFill>
              <a:latin typeface="Arial" panose="020B0604020202020204" pitchFamily="34" charset="0"/>
              <a:cs typeface="Arial" panose="020B0604020202020204" pitchFamily="34" charset="0"/>
            </a:endParaRPr>
          </a:p>
        </p:txBody>
      </p:sp>
      <p:pic>
        <p:nvPicPr>
          <p:cNvPr id="1034" name="Picture 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68198" y="5555362"/>
            <a:ext cx="918002" cy="12071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3" name="Title 1"/>
          <p:cNvSpPr txBox="1">
            <a:spLocks/>
          </p:cNvSpPr>
          <p:nvPr/>
        </p:nvSpPr>
        <p:spPr>
          <a:xfrm>
            <a:off x="5010456" y="1805790"/>
            <a:ext cx="3148760" cy="41116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3600" kern="1200">
                <a:solidFill>
                  <a:schemeClr val="bg1"/>
                </a:solidFill>
                <a:latin typeface="Arial Black" panose="020B0A04020102020204" pitchFamily="34" charset="0"/>
                <a:ea typeface="+mj-ea"/>
                <a:cs typeface="+mj-cs"/>
              </a:defRPr>
            </a:lvl1pPr>
          </a:lstStyle>
          <a:p>
            <a:r>
              <a:rPr lang="en-US" sz="2800" dirty="0" smtClean="0">
                <a:solidFill>
                  <a:srgbClr val="00FFFF"/>
                </a:solidFill>
              </a:rPr>
              <a:t>FLASH DRIVE</a:t>
            </a:r>
            <a:endParaRPr lang="en-US" sz="2800" dirty="0">
              <a:solidFill>
                <a:srgbClr val="00FFFF"/>
              </a:solidFill>
            </a:endParaRPr>
          </a:p>
        </p:txBody>
      </p:sp>
      <p:sp>
        <p:nvSpPr>
          <p:cNvPr id="17" name="TextBox 16"/>
          <p:cNvSpPr txBox="1"/>
          <p:nvPr/>
        </p:nvSpPr>
        <p:spPr>
          <a:xfrm>
            <a:off x="4267200" y="2209800"/>
            <a:ext cx="4572000" cy="1169551"/>
          </a:xfrm>
          <a:prstGeom prst="rect">
            <a:avLst/>
          </a:prstGeom>
          <a:solidFill>
            <a:srgbClr val="002060"/>
          </a:solidFill>
          <a:ln w="38100">
            <a:solidFill>
              <a:srgbClr val="00FFFF"/>
            </a:solidFill>
          </a:ln>
        </p:spPr>
        <p:txBody>
          <a:bodyPr wrap="square" rtlCol="0">
            <a:spAutoFit/>
          </a:bodyPr>
          <a:lstStyle/>
          <a:p>
            <a:pPr marL="285750" indent="-285750">
              <a:buFont typeface="Arial" panose="020B0604020202020204" pitchFamily="34" charset="0"/>
              <a:buChar char="•"/>
            </a:pPr>
            <a:r>
              <a:rPr lang="en-US" sz="1400" dirty="0" smtClean="0">
                <a:solidFill>
                  <a:schemeClr val="bg1"/>
                </a:solidFill>
                <a:latin typeface="Arial" panose="020B0604020202020204" pitchFamily="34" charset="0"/>
                <a:cs typeface="Arial" panose="020B0604020202020204" pitchFamily="34" charset="0"/>
              </a:rPr>
              <a:t>Archive–</a:t>
            </a:r>
            <a:r>
              <a:rPr lang="en-US" sz="1400" dirty="0" err="1" smtClean="0">
                <a:solidFill>
                  <a:schemeClr val="bg1"/>
                </a:solidFill>
                <a:latin typeface="Arial" panose="020B0604020202020204" pitchFamily="34" charset="0"/>
                <a:cs typeface="Arial" panose="020B0604020202020204" pitchFamily="34" charset="0"/>
              </a:rPr>
              <a:t>BasicProgrammingWith</a:t>
            </a:r>
            <a:r>
              <a:rPr lang="en-US" sz="1400" dirty="0" smtClean="0">
                <a:solidFill>
                  <a:schemeClr val="bg1"/>
                </a:solidFill>
                <a:latin typeface="Arial" panose="020B0604020202020204" pitchFamily="34" charset="0"/>
                <a:cs typeface="Arial" panose="020B0604020202020204" pitchFamily="34" charset="0"/>
              </a:rPr>
              <a:t> Arduino-Fall2022</a:t>
            </a:r>
            <a:endParaRPr lang="en-US" sz="1400" i="1" dirty="0">
              <a:solidFill>
                <a:schemeClr val="bg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400" dirty="0" smtClean="0">
                <a:solidFill>
                  <a:schemeClr val="bg1"/>
                </a:solidFill>
                <a:latin typeface="Arial" panose="020B0604020202020204" pitchFamily="34" charset="0"/>
                <a:cs typeface="Arial" panose="020B0604020202020204" pitchFamily="34" charset="0"/>
              </a:rPr>
              <a:t>Archive-IntroductionToArduino-Spring2022</a:t>
            </a:r>
          </a:p>
          <a:p>
            <a:pPr marL="285750" indent="-285750">
              <a:buFont typeface="Arial" panose="020B0604020202020204" pitchFamily="34" charset="0"/>
              <a:buChar char="•"/>
            </a:pPr>
            <a:r>
              <a:rPr lang="en-US" sz="1400" dirty="0" err="1" smtClean="0">
                <a:solidFill>
                  <a:schemeClr val="bg1"/>
                </a:solidFill>
                <a:latin typeface="Arial" panose="020B0604020202020204" pitchFamily="34" charset="0"/>
                <a:cs typeface="Arial" panose="020B0604020202020204" pitchFamily="34" charset="0"/>
              </a:rPr>
              <a:t>IntermediateProgramming</a:t>
            </a:r>
            <a:r>
              <a:rPr lang="en-US" sz="1400" dirty="0" smtClean="0">
                <a:solidFill>
                  <a:schemeClr val="bg1"/>
                </a:solidFill>
                <a:latin typeface="Arial" panose="020B0604020202020204" pitchFamily="34" charset="0"/>
                <a:cs typeface="Arial" panose="020B0604020202020204" pitchFamily="34" charset="0"/>
              </a:rPr>
              <a:t>-Software</a:t>
            </a:r>
          </a:p>
          <a:p>
            <a:pPr marL="285750" indent="-285750">
              <a:buFont typeface="Arial" panose="020B0604020202020204" pitchFamily="34" charset="0"/>
              <a:buChar char="•"/>
            </a:pPr>
            <a:r>
              <a:rPr lang="en-US" sz="1400" dirty="0" err="1" smtClean="0">
                <a:solidFill>
                  <a:schemeClr val="bg1"/>
                </a:solidFill>
                <a:latin typeface="Arial" panose="020B0604020202020204" pitchFamily="34" charset="0"/>
                <a:cs typeface="Arial" panose="020B0604020202020204" pitchFamily="34" charset="0"/>
              </a:rPr>
              <a:t>IntermediateProgramming</a:t>
            </a:r>
            <a:r>
              <a:rPr lang="en-US" sz="1400" dirty="0" smtClean="0">
                <a:solidFill>
                  <a:schemeClr val="bg1"/>
                </a:solidFill>
                <a:latin typeface="Arial" panose="020B0604020202020204" pitchFamily="34" charset="0"/>
                <a:cs typeface="Arial" panose="020B0604020202020204" pitchFamily="34" charset="0"/>
              </a:rPr>
              <a:t>-Lessons</a:t>
            </a:r>
          </a:p>
          <a:p>
            <a:pPr marL="285750" indent="-285750">
              <a:buFont typeface="Arial" panose="020B0604020202020204" pitchFamily="34" charset="0"/>
              <a:buChar char="•"/>
            </a:pPr>
            <a:r>
              <a:rPr lang="en-US" sz="1400" dirty="0" err="1" smtClean="0">
                <a:solidFill>
                  <a:schemeClr val="bg1"/>
                </a:solidFill>
                <a:latin typeface="Arial" panose="020B0604020202020204" pitchFamily="34" charset="0"/>
                <a:cs typeface="Arial" panose="020B0604020202020204" pitchFamily="34" charset="0"/>
              </a:rPr>
              <a:t>IntermediateProgramming</a:t>
            </a:r>
            <a:r>
              <a:rPr lang="en-US" sz="1400" dirty="0" smtClean="0">
                <a:solidFill>
                  <a:schemeClr val="bg1"/>
                </a:solidFill>
                <a:latin typeface="Arial" panose="020B0604020202020204" pitchFamily="34" charset="0"/>
                <a:cs typeface="Arial" panose="020B0604020202020204" pitchFamily="34" charset="0"/>
              </a:rPr>
              <a:t>-Documentation</a:t>
            </a:r>
          </a:p>
        </p:txBody>
      </p:sp>
      <p:sp>
        <p:nvSpPr>
          <p:cNvPr id="18" name="TextBox 17"/>
          <p:cNvSpPr txBox="1"/>
          <p:nvPr/>
        </p:nvSpPr>
        <p:spPr>
          <a:xfrm>
            <a:off x="304800" y="4495800"/>
            <a:ext cx="3429000" cy="769441"/>
          </a:xfrm>
          <a:prstGeom prst="rect">
            <a:avLst/>
          </a:prstGeom>
          <a:noFill/>
          <a:ln w="19050">
            <a:solidFill>
              <a:srgbClr val="00FFFF"/>
            </a:solidFill>
          </a:ln>
        </p:spPr>
        <p:txBody>
          <a:bodyPr wrap="square" rtlCol="0">
            <a:spAutoFit/>
          </a:bodyPr>
          <a:lstStyle/>
          <a:p>
            <a:pPr marL="285750" indent="-285750">
              <a:buFont typeface="Arial" panose="020B0604020202020204" pitchFamily="34" charset="0"/>
              <a:buChar char="•"/>
            </a:pPr>
            <a:r>
              <a:rPr lang="en-US" sz="1100" dirty="0" smtClean="0">
                <a:solidFill>
                  <a:schemeClr val="bg1"/>
                </a:solidFill>
                <a:latin typeface="Arial" panose="020B0604020202020204" pitchFamily="34" charset="0"/>
                <a:cs typeface="Arial" panose="020B0604020202020204" pitchFamily="34" charset="0"/>
              </a:rPr>
              <a:t>IntermediateProgramming-Lesson1</a:t>
            </a:r>
            <a:endParaRPr lang="en-US" sz="1100" i="1" dirty="0">
              <a:solidFill>
                <a:schemeClr val="bg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100" dirty="0" smtClean="0">
                <a:solidFill>
                  <a:schemeClr val="bg1"/>
                </a:solidFill>
                <a:latin typeface="Arial" panose="020B0604020202020204" pitchFamily="34" charset="0"/>
                <a:cs typeface="Arial" panose="020B0604020202020204" pitchFamily="34" charset="0"/>
              </a:rPr>
              <a:t>IntermediateProgramming-Lesson2</a:t>
            </a:r>
          </a:p>
          <a:p>
            <a:pPr marL="285750" indent="-285750">
              <a:buFont typeface="Arial" panose="020B0604020202020204" pitchFamily="34" charset="0"/>
              <a:buChar char="•"/>
            </a:pPr>
            <a:r>
              <a:rPr lang="en-US" sz="1100" dirty="0" smtClean="0">
                <a:solidFill>
                  <a:schemeClr val="bg1"/>
                </a:solidFill>
                <a:latin typeface="Arial" panose="020B0604020202020204" pitchFamily="34" charset="0"/>
                <a:cs typeface="Arial" panose="020B0604020202020204" pitchFamily="34" charset="0"/>
              </a:rPr>
              <a:t>IntermediateProgramming-Lesson3</a:t>
            </a:r>
          </a:p>
          <a:p>
            <a:pPr marL="285750" indent="-285750">
              <a:buFont typeface="Arial" panose="020B0604020202020204" pitchFamily="34" charset="0"/>
              <a:buChar char="•"/>
            </a:pPr>
            <a:r>
              <a:rPr lang="en-US" sz="1100" dirty="0" smtClean="0">
                <a:solidFill>
                  <a:srgbClr val="FF0000"/>
                </a:solidFill>
                <a:latin typeface="Arial" panose="020B0604020202020204" pitchFamily="34" charset="0"/>
                <a:cs typeface="Arial" panose="020B0604020202020204" pitchFamily="34" charset="0"/>
              </a:rPr>
              <a:t>IntermediateProgramming-Lesson5</a:t>
            </a:r>
            <a:endParaRPr lang="en-US" sz="1100" dirty="0">
              <a:solidFill>
                <a:srgbClr val="FF0000"/>
              </a:solidFill>
              <a:latin typeface="Arial" panose="020B0604020202020204" pitchFamily="34" charset="0"/>
              <a:cs typeface="Arial" panose="020B0604020202020204" pitchFamily="34" charset="0"/>
            </a:endParaRPr>
          </a:p>
        </p:txBody>
      </p:sp>
      <p:sp>
        <p:nvSpPr>
          <p:cNvPr id="19" name="TextBox 18"/>
          <p:cNvSpPr txBox="1"/>
          <p:nvPr/>
        </p:nvSpPr>
        <p:spPr>
          <a:xfrm>
            <a:off x="304800" y="2819400"/>
            <a:ext cx="3429000" cy="261610"/>
          </a:xfrm>
          <a:prstGeom prst="rect">
            <a:avLst/>
          </a:prstGeom>
          <a:noFill/>
          <a:ln w="19050">
            <a:solidFill>
              <a:srgbClr val="00FFFF"/>
            </a:solidFill>
          </a:ln>
        </p:spPr>
        <p:txBody>
          <a:bodyPr wrap="square" rtlCol="0">
            <a:spAutoFit/>
          </a:bodyPr>
          <a:lstStyle/>
          <a:p>
            <a:r>
              <a:rPr lang="en-US" sz="1100" dirty="0" smtClean="0">
                <a:solidFill>
                  <a:srgbClr val="FF0000"/>
                </a:solidFill>
                <a:latin typeface="Arial" panose="020B0604020202020204" pitchFamily="34" charset="0"/>
                <a:cs typeface="Arial" panose="020B0604020202020204" pitchFamily="34" charset="0"/>
              </a:rPr>
              <a:t>ESP8266FS-0.5.0.zip</a:t>
            </a:r>
            <a:endParaRPr lang="en-US" sz="1100" dirty="0">
              <a:solidFill>
                <a:srgbClr val="FF0000"/>
              </a:solidFill>
              <a:latin typeface="Arial" panose="020B0604020202020204" pitchFamily="34" charset="0"/>
              <a:cs typeface="Arial" panose="020B0604020202020204" pitchFamily="34" charset="0"/>
            </a:endParaRPr>
          </a:p>
        </p:txBody>
      </p:sp>
      <p:sp>
        <p:nvSpPr>
          <p:cNvPr id="20" name="TextBox 19"/>
          <p:cNvSpPr txBox="1"/>
          <p:nvPr/>
        </p:nvSpPr>
        <p:spPr>
          <a:xfrm>
            <a:off x="4267200" y="4447386"/>
            <a:ext cx="4572000" cy="2354491"/>
          </a:xfrm>
          <a:prstGeom prst="rect">
            <a:avLst/>
          </a:prstGeom>
          <a:noFill/>
          <a:ln w="19050">
            <a:solidFill>
              <a:srgbClr val="00FFFF"/>
            </a:solidFill>
          </a:ln>
        </p:spPr>
        <p:txBody>
          <a:bodyPr wrap="square" rtlCol="0">
            <a:spAutoFit/>
          </a:bodyPr>
          <a:lstStyle/>
          <a:p>
            <a:pPr marL="285750" indent="-285750">
              <a:spcBef>
                <a:spcPts val="600"/>
              </a:spcBef>
              <a:buFont typeface="Arial" panose="020B0604020202020204" pitchFamily="34" charset="0"/>
              <a:buChar char="•"/>
            </a:pPr>
            <a:r>
              <a:rPr lang="en-US" sz="1400" dirty="0" err="1" smtClean="0">
                <a:solidFill>
                  <a:schemeClr val="bg1"/>
                </a:solidFill>
                <a:latin typeface="Arial" panose="020B0604020202020204" pitchFamily="34" charset="0"/>
                <a:cs typeface="Arial" panose="020B0604020202020204" pitchFamily="34" charset="0"/>
              </a:rPr>
              <a:t>ArduinoReference</a:t>
            </a:r>
            <a:endParaRPr lang="en-US" sz="1400" dirty="0" smtClean="0">
              <a:solidFill>
                <a:schemeClr val="bg1"/>
              </a:solidFill>
              <a:latin typeface="Arial" panose="020B0604020202020204" pitchFamily="34" charset="0"/>
              <a:cs typeface="Arial" panose="020B0604020202020204" pitchFamily="34" charset="0"/>
            </a:endParaRPr>
          </a:p>
          <a:p>
            <a:pPr marL="742950" lvl="1" indent="-285750">
              <a:spcBef>
                <a:spcPts val="600"/>
              </a:spcBef>
              <a:buFont typeface="Arial" panose="020B0604020202020204" pitchFamily="34" charset="0"/>
              <a:buChar char="•"/>
            </a:pPr>
            <a:r>
              <a:rPr lang="en-US" sz="1100" b="1" dirty="0">
                <a:solidFill>
                  <a:schemeClr val="bg1"/>
                </a:solidFill>
                <a:latin typeface="Arial" panose="020B0604020202020204" pitchFamily="34" charset="0"/>
                <a:cs typeface="Arial" panose="020B0604020202020204" pitchFamily="34" charset="0"/>
              </a:rPr>
              <a:t>Beginning C for Arduino, 2nd Edition</a:t>
            </a:r>
            <a:endParaRPr lang="en-US" sz="1400" b="1" dirty="0">
              <a:solidFill>
                <a:schemeClr val="bg1"/>
              </a:solidFill>
              <a:latin typeface="Arial" panose="020B0604020202020204" pitchFamily="34" charset="0"/>
              <a:cs typeface="Arial" panose="020B0604020202020204" pitchFamily="34" charset="0"/>
            </a:endParaRPr>
          </a:p>
          <a:p>
            <a:pPr marL="285750" indent="-285750">
              <a:spcBef>
                <a:spcPts val="600"/>
              </a:spcBef>
              <a:buFont typeface="Arial" panose="020B0604020202020204" pitchFamily="34" charset="0"/>
              <a:buChar char="•"/>
            </a:pPr>
            <a:r>
              <a:rPr lang="en-US" sz="1400" dirty="0" err="1" smtClean="0">
                <a:solidFill>
                  <a:schemeClr val="bg1"/>
                </a:solidFill>
                <a:latin typeface="Arial" panose="020B0604020202020204" pitchFamily="34" charset="0"/>
                <a:cs typeface="Arial" panose="020B0604020202020204" pitchFamily="34" charset="0"/>
              </a:rPr>
              <a:t>BoardsGuides</a:t>
            </a:r>
            <a:endParaRPr lang="en-US" sz="1400" dirty="0" smtClean="0">
              <a:solidFill>
                <a:schemeClr val="bg1"/>
              </a:solidFill>
              <a:latin typeface="Arial" panose="020B0604020202020204" pitchFamily="34" charset="0"/>
              <a:cs typeface="Arial" panose="020B0604020202020204" pitchFamily="34" charset="0"/>
            </a:endParaRPr>
          </a:p>
          <a:p>
            <a:pPr marL="285750" indent="-285750">
              <a:spcBef>
                <a:spcPts val="600"/>
              </a:spcBef>
              <a:buFont typeface="Arial" panose="020B0604020202020204" pitchFamily="34" charset="0"/>
              <a:buChar char="•"/>
            </a:pPr>
            <a:r>
              <a:rPr lang="en-US" sz="1400" dirty="0" smtClean="0">
                <a:solidFill>
                  <a:schemeClr val="bg1"/>
                </a:solidFill>
                <a:latin typeface="Arial" panose="020B0604020202020204" pitchFamily="34" charset="0"/>
                <a:cs typeface="Arial" panose="020B0604020202020204" pitchFamily="34" charset="0"/>
              </a:rPr>
              <a:t>D1 Mini Reference</a:t>
            </a:r>
          </a:p>
          <a:p>
            <a:pPr marL="285750" indent="-285750">
              <a:spcBef>
                <a:spcPts val="600"/>
              </a:spcBef>
              <a:buFont typeface="Arial" panose="020B0604020202020204" pitchFamily="34" charset="0"/>
              <a:buChar char="•"/>
            </a:pPr>
            <a:r>
              <a:rPr lang="en-US" sz="1400" dirty="0" err="1" smtClean="0">
                <a:solidFill>
                  <a:schemeClr val="bg1"/>
                </a:solidFill>
                <a:latin typeface="Arial" panose="020B0604020202020204" pitchFamily="34" charset="0"/>
                <a:cs typeface="Arial" panose="020B0604020202020204" pitchFamily="34" charset="0"/>
              </a:rPr>
              <a:t>ElectronicsReference</a:t>
            </a:r>
            <a:endParaRPr lang="en-US" sz="1400" dirty="0" smtClean="0">
              <a:solidFill>
                <a:schemeClr val="bg1"/>
              </a:solidFill>
              <a:latin typeface="Arial" panose="020B0604020202020204" pitchFamily="34" charset="0"/>
              <a:cs typeface="Arial" panose="020B0604020202020204" pitchFamily="34" charset="0"/>
            </a:endParaRPr>
          </a:p>
          <a:p>
            <a:pPr marL="285750" indent="-285750">
              <a:spcBef>
                <a:spcPts val="600"/>
              </a:spcBef>
              <a:buFont typeface="Arial" panose="020B0604020202020204" pitchFamily="34" charset="0"/>
              <a:buChar char="•"/>
            </a:pPr>
            <a:r>
              <a:rPr lang="en-US" sz="1400" dirty="0" err="1" smtClean="0">
                <a:solidFill>
                  <a:schemeClr val="bg1"/>
                </a:solidFill>
                <a:latin typeface="Arial" panose="020B0604020202020204" pitchFamily="34" charset="0"/>
                <a:cs typeface="Arial" panose="020B0604020202020204" pitchFamily="34" charset="0"/>
              </a:rPr>
              <a:t>IoT</a:t>
            </a:r>
            <a:r>
              <a:rPr lang="en-US" sz="1400" dirty="0" smtClean="0">
                <a:solidFill>
                  <a:schemeClr val="bg1"/>
                </a:solidFill>
                <a:latin typeface="Arial" panose="020B0604020202020204" pitchFamily="34" charset="0"/>
                <a:cs typeface="Arial" panose="020B0604020202020204" pitchFamily="34" charset="0"/>
              </a:rPr>
              <a:t> Reference</a:t>
            </a:r>
          </a:p>
          <a:p>
            <a:pPr marL="285750" indent="-285750">
              <a:spcBef>
                <a:spcPts val="600"/>
              </a:spcBef>
              <a:buFont typeface="Arial" panose="020B0604020202020204" pitchFamily="34" charset="0"/>
              <a:buChar char="•"/>
            </a:pPr>
            <a:r>
              <a:rPr lang="en-US" sz="1400" dirty="0" smtClean="0">
                <a:solidFill>
                  <a:schemeClr val="bg1"/>
                </a:solidFill>
                <a:latin typeface="Arial" panose="020B0604020202020204" pitchFamily="34" charset="0"/>
                <a:cs typeface="Arial" panose="020B0604020202020204" pitchFamily="34" charset="0"/>
              </a:rPr>
              <a:t>LED Matrix Display Architecture</a:t>
            </a:r>
          </a:p>
          <a:p>
            <a:pPr marL="285750" indent="-285750">
              <a:spcBef>
                <a:spcPts val="600"/>
              </a:spcBef>
              <a:buFont typeface="Arial" panose="020B0604020202020204" pitchFamily="34" charset="0"/>
              <a:buChar char="•"/>
            </a:pPr>
            <a:r>
              <a:rPr lang="en-US" sz="1400" dirty="0" err="1" smtClean="0">
                <a:solidFill>
                  <a:schemeClr val="bg1"/>
                </a:solidFill>
                <a:latin typeface="Arial" panose="020B0604020202020204" pitchFamily="34" charset="0"/>
                <a:cs typeface="Arial" panose="020B0604020202020204" pitchFamily="34" charset="0"/>
              </a:rPr>
              <a:t>HackSpace</a:t>
            </a:r>
            <a:r>
              <a:rPr lang="en-US" sz="1400" dirty="0" smtClean="0">
                <a:solidFill>
                  <a:schemeClr val="bg1"/>
                </a:solidFill>
                <a:latin typeface="Arial" panose="020B0604020202020204" pitchFamily="34" charset="0"/>
                <a:cs typeface="Arial" panose="020B0604020202020204" pitchFamily="34" charset="0"/>
              </a:rPr>
              <a:t> Magazine</a:t>
            </a:r>
          </a:p>
        </p:txBody>
      </p:sp>
      <p:sp>
        <p:nvSpPr>
          <p:cNvPr id="21" name="Title 1"/>
          <p:cNvSpPr txBox="1">
            <a:spLocks/>
          </p:cNvSpPr>
          <p:nvPr/>
        </p:nvSpPr>
        <p:spPr>
          <a:xfrm>
            <a:off x="76200" y="2209800"/>
            <a:ext cx="3810000" cy="41116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3600" kern="1200">
                <a:solidFill>
                  <a:schemeClr val="bg1"/>
                </a:solidFill>
                <a:latin typeface="Arial Black" panose="020B0A04020102020204" pitchFamily="34" charset="0"/>
                <a:ea typeface="+mj-ea"/>
                <a:cs typeface="+mj-cs"/>
              </a:defRPr>
            </a:lvl1pPr>
          </a:lstStyle>
          <a:p>
            <a:r>
              <a:rPr lang="en-US" sz="1200" dirty="0" err="1" smtClean="0">
                <a:solidFill>
                  <a:srgbClr val="00FFFF"/>
                </a:solidFill>
              </a:rPr>
              <a:t>IntermediateProgramming</a:t>
            </a:r>
            <a:r>
              <a:rPr lang="en-US" sz="1200" dirty="0" smtClean="0">
                <a:solidFill>
                  <a:srgbClr val="00FFFF"/>
                </a:solidFill>
              </a:rPr>
              <a:t>-Software</a:t>
            </a:r>
            <a:endParaRPr lang="en-US" sz="1200" dirty="0">
              <a:solidFill>
                <a:srgbClr val="00FFFF"/>
              </a:solidFill>
            </a:endParaRPr>
          </a:p>
        </p:txBody>
      </p:sp>
      <p:sp>
        <p:nvSpPr>
          <p:cNvPr id="22" name="Title 1"/>
          <p:cNvSpPr txBox="1">
            <a:spLocks/>
          </p:cNvSpPr>
          <p:nvPr/>
        </p:nvSpPr>
        <p:spPr>
          <a:xfrm>
            <a:off x="76200" y="4225504"/>
            <a:ext cx="3810000" cy="28083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3600" kern="1200">
                <a:solidFill>
                  <a:schemeClr val="bg1"/>
                </a:solidFill>
                <a:latin typeface="Arial Black" panose="020B0A04020102020204" pitchFamily="34" charset="0"/>
                <a:ea typeface="+mj-ea"/>
                <a:cs typeface="+mj-cs"/>
              </a:defRPr>
            </a:lvl1pPr>
          </a:lstStyle>
          <a:p>
            <a:r>
              <a:rPr lang="en-US" sz="1200" dirty="0" err="1" smtClean="0">
                <a:solidFill>
                  <a:srgbClr val="00FFFF"/>
                </a:solidFill>
              </a:rPr>
              <a:t>IntermediateProgramming</a:t>
            </a:r>
            <a:r>
              <a:rPr lang="en-US" sz="1200" dirty="0" smtClean="0">
                <a:solidFill>
                  <a:srgbClr val="00FFFF"/>
                </a:solidFill>
              </a:rPr>
              <a:t>-Lessons</a:t>
            </a:r>
            <a:endParaRPr lang="en-US" sz="1200" dirty="0">
              <a:solidFill>
                <a:srgbClr val="00FFFF"/>
              </a:solidFill>
            </a:endParaRPr>
          </a:p>
        </p:txBody>
      </p:sp>
      <p:sp>
        <p:nvSpPr>
          <p:cNvPr id="24" name="Title 1"/>
          <p:cNvSpPr txBox="1">
            <a:spLocks/>
          </p:cNvSpPr>
          <p:nvPr/>
        </p:nvSpPr>
        <p:spPr>
          <a:xfrm>
            <a:off x="4679836" y="4166556"/>
            <a:ext cx="3810000" cy="28083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3600" kern="1200">
                <a:solidFill>
                  <a:schemeClr val="bg1"/>
                </a:solidFill>
                <a:latin typeface="Arial Black" panose="020B0A04020102020204" pitchFamily="34" charset="0"/>
                <a:ea typeface="+mj-ea"/>
                <a:cs typeface="+mj-cs"/>
              </a:defRPr>
            </a:lvl1pPr>
          </a:lstStyle>
          <a:p>
            <a:r>
              <a:rPr lang="en-US" sz="1200" dirty="0" err="1" smtClean="0">
                <a:solidFill>
                  <a:srgbClr val="00FFFF"/>
                </a:solidFill>
              </a:rPr>
              <a:t>IntermediateProgramming</a:t>
            </a:r>
            <a:r>
              <a:rPr lang="en-US" sz="1200" dirty="0" smtClean="0">
                <a:solidFill>
                  <a:srgbClr val="00FFFF"/>
                </a:solidFill>
              </a:rPr>
              <a:t>-Documentation</a:t>
            </a:r>
            <a:endParaRPr lang="en-US" sz="1200" dirty="0">
              <a:solidFill>
                <a:srgbClr val="00FFFF"/>
              </a:solidFill>
            </a:endParaRPr>
          </a:p>
        </p:txBody>
      </p:sp>
      <p:cxnSp>
        <p:nvCxnSpPr>
          <p:cNvPr id="4" name="Straight Arrow Connector 3"/>
          <p:cNvCxnSpPr/>
          <p:nvPr/>
        </p:nvCxnSpPr>
        <p:spPr>
          <a:xfrm flipH="1">
            <a:off x="3886200" y="6577644"/>
            <a:ext cx="381000" cy="0"/>
          </a:xfrm>
          <a:prstGeom prst="straightConnector1">
            <a:avLst/>
          </a:prstGeom>
          <a:ln w="38100">
            <a:solidFill>
              <a:srgbClr val="00FFFF"/>
            </a:solidFill>
            <a:tailEnd type="arrow"/>
          </a:ln>
        </p:spPr>
        <p:style>
          <a:lnRef idx="1">
            <a:schemeClr val="accent1"/>
          </a:lnRef>
          <a:fillRef idx="0">
            <a:schemeClr val="accent1"/>
          </a:fillRef>
          <a:effectRef idx="0">
            <a:schemeClr val="accent1"/>
          </a:effectRef>
          <a:fontRef idx="minor">
            <a:schemeClr val="tx1"/>
          </a:fontRef>
        </p:style>
      </p:cxnSp>
      <p:sp>
        <p:nvSpPr>
          <p:cNvPr id="52" name="Title 1"/>
          <p:cNvSpPr txBox="1">
            <a:spLocks/>
          </p:cNvSpPr>
          <p:nvPr/>
        </p:nvSpPr>
        <p:spPr>
          <a:xfrm>
            <a:off x="76200" y="5555361"/>
            <a:ext cx="1524000" cy="120717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3600" kern="1200">
                <a:solidFill>
                  <a:schemeClr val="bg1"/>
                </a:solidFill>
                <a:latin typeface="Arial Black" panose="020B0A04020102020204" pitchFamily="34" charset="0"/>
                <a:ea typeface="+mj-ea"/>
                <a:cs typeface="+mj-cs"/>
              </a:defRPr>
            </a:lvl1pPr>
          </a:lstStyle>
          <a:p>
            <a:pPr algn="r"/>
            <a:r>
              <a:rPr lang="en-US" sz="1600" dirty="0" smtClean="0">
                <a:solidFill>
                  <a:srgbClr val="FFFF00"/>
                </a:solidFill>
              </a:rPr>
              <a:t>Can’t do reading homework without the files!</a:t>
            </a:r>
            <a:endParaRPr lang="en-US" sz="1600" dirty="0">
              <a:solidFill>
                <a:srgbClr val="FFFF00"/>
              </a:solidFill>
            </a:endParaRPr>
          </a:p>
        </p:txBody>
      </p:sp>
      <p:sp>
        <p:nvSpPr>
          <p:cNvPr id="54" name="Title 1"/>
          <p:cNvSpPr txBox="1">
            <a:spLocks/>
          </p:cNvSpPr>
          <p:nvPr/>
        </p:nvSpPr>
        <p:spPr>
          <a:xfrm>
            <a:off x="4876800" y="457200"/>
            <a:ext cx="3810000" cy="120717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3600" kern="1200">
                <a:solidFill>
                  <a:schemeClr val="bg1"/>
                </a:solidFill>
                <a:latin typeface="Arial Black" panose="020B0A04020102020204" pitchFamily="34" charset="0"/>
                <a:ea typeface="+mj-ea"/>
                <a:cs typeface="+mj-cs"/>
              </a:defRPr>
            </a:lvl1pPr>
          </a:lstStyle>
          <a:p>
            <a:pPr algn="l"/>
            <a:r>
              <a:rPr lang="en-US" sz="2000" dirty="0" smtClean="0">
                <a:solidFill>
                  <a:srgbClr val="FFFF00"/>
                </a:solidFill>
              </a:rPr>
              <a:t>Make certain you have copied everything in </a:t>
            </a:r>
            <a:r>
              <a:rPr lang="en-US" sz="2000" dirty="0" smtClean="0">
                <a:solidFill>
                  <a:srgbClr val="FF0000"/>
                </a:solidFill>
              </a:rPr>
              <a:t>RED</a:t>
            </a:r>
            <a:r>
              <a:rPr lang="en-US" sz="2000" dirty="0" smtClean="0">
                <a:solidFill>
                  <a:srgbClr val="FFFF00"/>
                </a:solidFill>
              </a:rPr>
              <a:t>!</a:t>
            </a:r>
            <a:br>
              <a:rPr lang="en-US" sz="2000" dirty="0" smtClean="0">
                <a:solidFill>
                  <a:srgbClr val="FFFF00"/>
                </a:solidFill>
              </a:rPr>
            </a:br>
            <a:r>
              <a:rPr lang="en-US" sz="1400" i="1" dirty="0" smtClean="0">
                <a:solidFill>
                  <a:srgbClr val="FFFF00"/>
                </a:solidFill>
              </a:rPr>
              <a:t>You should already have previously copied </a:t>
            </a:r>
            <a:r>
              <a:rPr lang="en-US" sz="1400" i="1" u="sng" dirty="0" smtClean="0">
                <a:solidFill>
                  <a:srgbClr val="FFFF00"/>
                </a:solidFill>
              </a:rPr>
              <a:t>everything else</a:t>
            </a:r>
            <a:r>
              <a:rPr lang="en-US" sz="1400" i="1" dirty="0" smtClean="0">
                <a:solidFill>
                  <a:srgbClr val="FFFF00"/>
                </a:solidFill>
              </a:rPr>
              <a:t>!</a:t>
            </a:r>
            <a:endParaRPr lang="en-US" sz="2000" i="1" dirty="0">
              <a:solidFill>
                <a:srgbClr val="FFFF00"/>
              </a:solidFill>
            </a:endParaRPr>
          </a:p>
        </p:txBody>
      </p:sp>
      <p:pic>
        <p:nvPicPr>
          <p:cNvPr id="3075"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05000" y="5555362"/>
            <a:ext cx="832492" cy="12071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8" name="Straight Arrow Connector 57"/>
          <p:cNvCxnSpPr/>
          <p:nvPr/>
        </p:nvCxnSpPr>
        <p:spPr>
          <a:xfrm flipH="1">
            <a:off x="2737492" y="4876800"/>
            <a:ext cx="1910708" cy="747831"/>
          </a:xfrm>
          <a:prstGeom prst="straightConnector1">
            <a:avLst/>
          </a:prstGeom>
          <a:ln w="38100">
            <a:solidFill>
              <a:srgbClr val="00FFFF"/>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9680960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smtClean="0"/>
              <a:t>Lesson </a:t>
            </a:r>
            <a:r>
              <a:rPr lang="en-US" sz="2400" dirty="0" smtClean="0"/>
              <a:t>5 </a:t>
            </a:r>
            <a:r>
              <a:rPr lang="en-US" sz="2400" dirty="0" smtClean="0"/>
              <a:t>– </a:t>
            </a:r>
            <a:r>
              <a:rPr lang="en-US" sz="2400" dirty="0" smtClean="0"/>
              <a:t>Filesystems</a:t>
            </a:r>
            <a:endParaRPr lang="en-US" sz="2400" dirty="0"/>
          </a:p>
        </p:txBody>
      </p:sp>
      <p:sp>
        <p:nvSpPr>
          <p:cNvPr id="3" name="Content Placeholder 2"/>
          <p:cNvSpPr>
            <a:spLocks noGrp="1"/>
          </p:cNvSpPr>
          <p:nvPr>
            <p:ph idx="1"/>
          </p:nvPr>
        </p:nvSpPr>
        <p:spPr>
          <a:xfrm>
            <a:off x="457200" y="1219200"/>
            <a:ext cx="8229600" cy="5410200"/>
          </a:xfrm>
        </p:spPr>
        <p:txBody>
          <a:bodyPr>
            <a:noAutofit/>
          </a:bodyPr>
          <a:lstStyle/>
          <a:p>
            <a:pPr marL="0" indent="0">
              <a:buNone/>
            </a:pPr>
            <a:r>
              <a:rPr lang="en-US" sz="2000" b="1" dirty="0" smtClean="0"/>
              <a:t>Part A</a:t>
            </a:r>
          </a:p>
          <a:p>
            <a:r>
              <a:rPr lang="en-US" sz="2000" dirty="0" smtClean="0"/>
              <a:t>Introduction to mass storage filesystems</a:t>
            </a:r>
          </a:p>
          <a:p>
            <a:r>
              <a:rPr lang="en-US" sz="2000" dirty="0" smtClean="0"/>
              <a:t>The Linux filesystem</a:t>
            </a:r>
            <a:endParaRPr lang="en-US" sz="2000" dirty="0" smtClean="0"/>
          </a:p>
          <a:p>
            <a:r>
              <a:rPr lang="en-US" sz="2000" dirty="0" smtClean="0"/>
              <a:t>SD FAT, FAT16, and FAT32 filesystems</a:t>
            </a:r>
            <a:endParaRPr lang="en-US" sz="2000" dirty="0" smtClean="0"/>
          </a:p>
          <a:p>
            <a:r>
              <a:rPr lang="en-US" sz="2000" dirty="0" smtClean="0"/>
              <a:t>The </a:t>
            </a:r>
            <a:r>
              <a:rPr lang="en-US" sz="2000" dirty="0" err="1" smtClean="0"/>
              <a:t>exFAT</a:t>
            </a:r>
            <a:r>
              <a:rPr lang="en-US" sz="2000" dirty="0" smtClean="0"/>
              <a:t> filesystem</a:t>
            </a:r>
            <a:endParaRPr lang="en-US" sz="2000" dirty="0" smtClean="0"/>
          </a:p>
          <a:p>
            <a:pPr marL="0" indent="0">
              <a:buNone/>
            </a:pPr>
            <a:r>
              <a:rPr lang="en-US" sz="2000" b="1" dirty="0" smtClean="0"/>
              <a:t>Part B</a:t>
            </a:r>
          </a:p>
          <a:p>
            <a:pPr lvl="0"/>
            <a:r>
              <a:rPr lang="en-US" sz="2000" dirty="0" smtClean="0"/>
              <a:t>ESP8266 </a:t>
            </a:r>
            <a:r>
              <a:rPr lang="en-US" sz="2000" dirty="0"/>
              <a:t>f</a:t>
            </a:r>
            <a:r>
              <a:rPr lang="en-US" sz="2000" dirty="0" smtClean="0"/>
              <a:t>lash storage architecture</a:t>
            </a:r>
          </a:p>
          <a:p>
            <a:pPr lvl="0"/>
            <a:r>
              <a:rPr lang="en-US" sz="2000" dirty="0" smtClean="0"/>
              <a:t>SPIFFS</a:t>
            </a:r>
          </a:p>
          <a:p>
            <a:pPr lvl="0"/>
            <a:r>
              <a:rPr lang="en-US" sz="2000" dirty="0" smtClean="0"/>
              <a:t>Installing SPIFFS</a:t>
            </a:r>
            <a:endParaRPr lang="en-US" sz="2000" dirty="0" smtClean="0"/>
          </a:p>
        </p:txBody>
      </p:sp>
    </p:spTree>
    <p:extLst>
      <p:ext uri="{BB962C8B-B14F-4D97-AF65-F5344CB8AC3E}">
        <p14:creationId xmlns:p14="http://schemas.microsoft.com/office/powerpoint/2010/main" val="368034073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442762" cy="792162"/>
          </a:xfrm>
        </p:spPr>
        <p:txBody>
          <a:bodyPr/>
          <a:lstStyle/>
          <a:p>
            <a:r>
              <a:rPr lang="en-US" sz="3200" dirty="0" smtClean="0"/>
              <a:t>Mass Storage Devices</a:t>
            </a:r>
            <a:endParaRPr lang="en-US" sz="3200" dirty="0">
              <a:solidFill>
                <a:srgbClr val="00FFFF"/>
              </a:solidFill>
            </a:endParaRPr>
          </a:p>
        </p:txBody>
      </p:sp>
      <p:sp>
        <p:nvSpPr>
          <p:cNvPr id="5" name="Content Placeholder 2"/>
          <p:cNvSpPr txBox="1">
            <a:spLocks/>
          </p:cNvSpPr>
          <p:nvPr/>
        </p:nvSpPr>
        <p:spPr>
          <a:xfrm>
            <a:off x="457200" y="1219200"/>
            <a:ext cx="8229600" cy="2286000"/>
          </a:xfrm>
          <a:prstGeom prst="rect">
            <a:avLst/>
          </a:prstGeom>
        </p:spPr>
        <p:txBody>
          <a:bodyPr vert="horz" lIns="91440" tIns="45720" rIns="91440" bIns="45720" rtlCol="0">
            <a:normAutofit fontScale="40000" lnSpcReduction="200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bg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Font typeface="Arial" panose="020B0604020202020204" pitchFamily="34" charset="0"/>
              <a:buChar char="–"/>
              <a:defRPr sz="2800" kern="1200">
                <a:solidFill>
                  <a:schemeClr val="bg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bg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spcBef>
                <a:spcPts val="1200"/>
              </a:spcBef>
            </a:pPr>
            <a:r>
              <a:rPr lang="en-US" b="1" dirty="0" smtClean="0"/>
              <a:t>Mass storage refers to devices used for the storage and retrieval of bulk data by computer </a:t>
            </a:r>
            <a:r>
              <a:rPr lang="en-US" b="1" dirty="0" err="1" smtClean="0"/>
              <a:t>sysystems</a:t>
            </a:r>
            <a:r>
              <a:rPr lang="en-US" b="1" dirty="0" smtClean="0"/>
              <a:t>.</a:t>
            </a:r>
          </a:p>
          <a:p>
            <a:pPr>
              <a:spcBef>
                <a:spcPts val="1200"/>
              </a:spcBef>
            </a:pPr>
            <a:r>
              <a:rPr lang="en-US" b="1" dirty="0" smtClean="0"/>
              <a:t>What constitutes “bulk data” depends on the state of the technology for a given era of mass storage</a:t>
            </a:r>
          </a:p>
          <a:p>
            <a:pPr>
              <a:spcBef>
                <a:spcPts val="1200"/>
              </a:spcBef>
            </a:pPr>
            <a:r>
              <a:rPr lang="en-US" b="1" dirty="0"/>
              <a:t>The first mass storage devices were disk drives, so-called because they used spinning disks of magnetic media with movable read/write heads.</a:t>
            </a:r>
          </a:p>
          <a:p>
            <a:pPr>
              <a:spcBef>
                <a:spcPts val="1200"/>
              </a:spcBef>
            </a:pPr>
            <a:r>
              <a:rPr lang="en-US" b="1" dirty="0" smtClean="0"/>
              <a:t>The first disk drives were the size of washing machines, but were able to store massive amounts of information– 5 </a:t>
            </a:r>
            <a:r>
              <a:rPr lang="en-US" b="1" i="1" dirty="0" smtClean="0"/>
              <a:t>megabytes</a:t>
            </a:r>
            <a:r>
              <a:rPr lang="en-US" b="1" dirty="0" smtClean="0"/>
              <a:t> for IBM’s first model! [Hey, for the 1960’s, that was a staggeringly huge amount of data!]</a:t>
            </a:r>
          </a:p>
          <a:p>
            <a:pPr>
              <a:spcBef>
                <a:spcPts val="1200"/>
              </a:spcBef>
            </a:pPr>
            <a:r>
              <a:rPr lang="en-US" b="1" dirty="0" smtClean="0"/>
              <a:t>Modern disk drives can store up to </a:t>
            </a:r>
            <a:r>
              <a:rPr lang="en-US" b="1" i="1" dirty="0" smtClean="0"/>
              <a:t>26 terabytes </a:t>
            </a:r>
            <a:r>
              <a:rPr lang="en-US" b="1" dirty="0" smtClean="0"/>
              <a:t>of information on a single drive</a:t>
            </a:r>
            <a:endParaRPr lang="en-US" b="1" dirty="0" smtClean="0"/>
          </a:p>
          <a:p>
            <a:pPr marL="0" indent="0">
              <a:spcBef>
                <a:spcPts val="1200"/>
              </a:spcBef>
              <a:buNone/>
            </a:pPr>
            <a:endParaRPr lang="en-US" b="1" dirty="0"/>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43062" y="3722300"/>
            <a:ext cx="3442650" cy="2526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 y="3733800"/>
            <a:ext cx="2514600" cy="2514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Content Placeholder 2"/>
          <p:cNvSpPr txBox="1">
            <a:spLocks/>
          </p:cNvSpPr>
          <p:nvPr/>
        </p:nvSpPr>
        <p:spPr>
          <a:xfrm>
            <a:off x="100642" y="6271403"/>
            <a:ext cx="2490158" cy="527829"/>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bg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Font typeface="Arial" panose="020B0604020202020204" pitchFamily="34" charset="0"/>
              <a:buChar char="–"/>
              <a:defRPr sz="2800" kern="1200">
                <a:solidFill>
                  <a:schemeClr val="bg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bg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Bef>
                <a:spcPts val="1200"/>
              </a:spcBef>
              <a:buNone/>
            </a:pPr>
            <a:r>
              <a:rPr lang="en-US" sz="1000" b="1" dirty="0" smtClean="0">
                <a:solidFill>
                  <a:srgbClr val="00FFFF"/>
                </a:solidFill>
              </a:rPr>
              <a:t>Internals of first commercial disk drive made by IBM</a:t>
            </a:r>
            <a:endParaRPr lang="en-US" sz="1000" b="1" dirty="0">
              <a:solidFill>
                <a:srgbClr val="00FFFF"/>
              </a:solidFill>
            </a:endParaRPr>
          </a:p>
        </p:txBody>
      </p:sp>
      <p:sp>
        <p:nvSpPr>
          <p:cNvPr id="8" name="Content Placeholder 2"/>
          <p:cNvSpPr txBox="1">
            <a:spLocks/>
          </p:cNvSpPr>
          <p:nvPr/>
        </p:nvSpPr>
        <p:spPr>
          <a:xfrm>
            <a:off x="2743201" y="6271403"/>
            <a:ext cx="2971800" cy="527829"/>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bg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Font typeface="Arial" panose="020B0604020202020204" pitchFamily="34" charset="0"/>
              <a:buChar char="–"/>
              <a:defRPr sz="2800" kern="1200">
                <a:solidFill>
                  <a:schemeClr val="bg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bg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Bef>
                <a:spcPts val="1200"/>
              </a:spcBef>
              <a:buNone/>
            </a:pPr>
            <a:r>
              <a:rPr lang="en-US" sz="1000" b="1" dirty="0" smtClean="0">
                <a:solidFill>
                  <a:srgbClr val="00FFFF"/>
                </a:solidFill>
              </a:rPr>
              <a:t>Cutaway view of disk drive mechanical layout. Unchanged since the 1960’s.</a:t>
            </a:r>
            <a:endParaRPr lang="en-US" sz="1000" b="1" dirty="0">
              <a:solidFill>
                <a:srgbClr val="00FFFF"/>
              </a:solidFill>
            </a:endParaRPr>
          </a:p>
        </p:txBody>
      </p:sp>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78748" y="3735238"/>
            <a:ext cx="2270144" cy="2513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Content Placeholder 2"/>
          <p:cNvSpPr txBox="1">
            <a:spLocks/>
          </p:cNvSpPr>
          <p:nvPr/>
        </p:nvSpPr>
        <p:spPr>
          <a:xfrm>
            <a:off x="6085712" y="6271403"/>
            <a:ext cx="2263180" cy="527829"/>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bg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Font typeface="Arial" panose="020B0604020202020204" pitchFamily="34" charset="0"/>
              <a:buChar char="–"/>
              <a:defRPr sz="2800" kern="1200">
                <a:solidFill>
                  <a:schemeClr val="bg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bg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Bef>
                <a:spcPts val="1200"/>
              </a:spcBef>
              <a:buNone/>
            </a:pPr>
            <a:r>
              <a:rPr lang="en-US" sz="1000" b="1" dirty="0" smtClean="0">
                <a:solidFill>
                  <a:srgbClr val="00FFFF"/>
                </a:solidFill>
              </a:rPr>
              <a:t>Modern 3.5” disk drive internals</a:t>
            </a:r>
            <a:endParaRPr lang="en-US" sz="1000" b="1" dirty="0">
              <a:solidFill>
                <a:srgbClr val="00FFFF"/>
              </a:solidFill>
            </a:endParaRPr>
          </a:p>
        </p:txBody>
      </p:sp>
    </p:spTree>
    <p:extLst>
      <p:ext uri="{BB962C8B-B14F-4D97-AF65-F5344CB8AC3E}">
        <p14:creationId xmlns:p14="http://schemas.microsoft.com/office/powerpoint/2010/main" val="35004812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442762" cy="792162"/>
          </a:xfrm>
        </p:spPr>
        <p:txBody>
          <a:bodyPr/>
          <a:lstStyle/>
          <a:p>
            <a:r>
              <a:rPr lang="en-US" sz="3200" dirty="0" smtClean="0"/>
              <a:t>Mass Storage Devices (cont.)</a:t>
            </a:r>
            <a:endParaRPr lang="en-US" sz="3200" dirty="0">
              <a:solidFill>
                <a:srgbClr val="00FFFF"/>
              </a:solidFill>
            </a:endParaRPr>
          </a:p>
        </p:txBody>
      </p:sp>
      <p:sp>
        <p:nvSpPr>
          <p:cNvPr id="5" name="Content Placeholder 2"/>
          <p:cNvSpPr txBox="1">
            <a:spLocks/>
          </p:cNvSpPr>
          <p:nvPr/>
        </p:nvSpPr>
        <p:spPr>
          <a:xfrm>
            <a:off x="457200" y="1219200"/>
            <a:ext cx="8229600" cy="1981200"/>
          </a:xfrm>
          <a:prstGeom prst="rect">
            <a:avLst/>
          </a:prstGeom>
        </p:spPr>
        <p:txBody>
          <a:bodyPr vert="horz" lIns="91440" tIns="45720" rIns="91440" bIns="45720" rtlCol="0">
            <a:normAutofit fontScale="77500" lnSpcReduction="200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bg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Font typeface="Arial" panose="020B0604020202020204" pitchFamily="34" charset="0"/>
              <a:buChar char="–"/>
              <a:defRPr sz="2800" kern="1200">
                <a:solidFill>
                  <a:schemeClr val="bg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bg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Bef>
                <a:spcPts val="0"/>
              </a:spcBef>
              <a:buNone/>
            </a:pPr>
            <a:r>
              <a:rPr lang="en-US" b="1" dirty="0" smtClean="0"/>
              <a:t>As the density and cost of non-volatile NAND gate based silicon memory continues to drop, </a:t>
            </a:r>
            <a:r>
              <a:rPr lang="en-US" b="1" dirty="0" smtClean="0"/>
              <a:t>small flash memory USB jump drives and SD cards have evolved into full-fledged mass storage devices called </a:t>
            </a:r>
            <a:r>
              <a:rPr lang="en-US" b="1" dirty="0" smtClean="0"/>
              <a:t>Silicon Storage Devices (SSDs). SSD’s up to 100 terabytes in size have been constructed.</a:t>
            </a:r>
            <a:endParaRPr lang="en-US" b="1"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86200" y="3124200"/>
            <a:ext cx="4992273" cy="3376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Content Placeholder 2"/>
          <p:cNvSpPr txBox="1">
            <a:spLocks/>
          </p:cNvSpPr>
          <p:nvPr/>
        </p:nvSpPr>
        <p:spPr>
          <a:xfrm>
            <a:off x="914400" y="4038600"/>
            <a:ext cx="2490158" cy="18288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bg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Font typeface="Arial" panose="020B0604020202020204" pitchFamily="34" charset="0"/>
              <a:buChar char="–"/>
              <a:defRPr sz="2800" kern="1200">
                <a:solidFill>
                  <a:schemeClr val="bg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bg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Bef>
                <a:spcPts val="1200"/>
              </a:spcBef>
              <a:buNone/>
            </a:pPr>
            <a:r>
              <a:rPr lang="en-US" sz="1600" b="1" dirty="0" smtClean="0">
                <a:solidFill>
                  <a:srgbClr val="00FFFF"/>
                </a:solidFill>
              </a:rPr>
              <a:t>A modern NAND-flash based SSD with SATA connectivity. The chips at the left are the NAND flash chips, the chip at the right is the access controller.</a:t>
            </a:r>
            <a:endParaRPr lang="en-US" sz="1600" b="1" dirty="0">
              <a:solidFill>
                <a:srgbClr val="00FFFF"/>
              </a:solidFill>
            </a:endParaRPr>
          </a:p>
        </p:txBody>
      </p:sp>
    </p:spTree>
    <p:extLst>
      <p:ext uri="{BB962C8B-B14F-4D97-AF65-F5344CB8AC3E}">
        <p14:creationId xmlns:p14="http://schemas.microsoft.com/office/powerpoint/2010/main" val="300576698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442762" cy="792162"/>
          </a:xfrm>
        </p:spPr>
        <p:txBody>
          <a:bodyPr/>
          <a:lstStyle/>
          <a:p>
            <a:r>
              <a:rPr lang="en-US" sz="3200" dirty="0" smtClean="0"/>
              <a:t>Mass Storage Filesystems</a:t>
            </a:r>
            <a:endParaRPr lang="en-US" sz="3200" dirty="0">
              <a:solidFill>
                <a:srgbClr val="00FFFF"/>
              </a:solidFill>
            </a:endParaRPr>
          </a:p>
        </p:txBody>
      </p:sp>
      <p:sp>
        <p:nvSpPr>
          <p:cNvPr id="5" name="Content Placeholder 2"/>
          <p:cNvSpPr txBox="1">
            <a:spLocks/>
          </p:cNvSpPr>
          <p:nvPr/>
        </p:nvSpPr>
        <p:spPr>
          <a:xfrm>
            <a:off x="5439853" y="990600"/>
            <a:ext cx="3505200" cy="3124200"/>
          </a:xfrm>
          <a:prstGeom prst="rect">
            <a:avLst/>
          </a:prstGeom>
        </p:spPr>
        <p:txBody>
          <a:bodyPr vert="horz" lIns="91440" tIns="45720" rIns="91440" bIns="45720" rtlCol="0">
            <a:normAutofit fontScale="70000" lnSpcReduction="200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bg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Font typeface="Arial" panose="020B0604020202020204" pitchFamily="34" charset="0"/>
              <a:buChar char="–"/>
              <a:defRPr sz="2800" kern="1200">
                <a:solidFill>
                  <a:schemeClr val="bg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bg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Bef>
                <a:spcPts val="1200"/>
              </a:spcBef>
              <a:buNone/>
            </a:pPr>
            <a:r>
              <a:rPr lang="en-US" b="1" dirty="0" smtClean="0">
                <a:solidFill>
                  <a:srgbClr val="00FFFF"/>
                </a:solidFill>
              </a:rPr>
              <a:t>Looking back at the construction of a traditional disk drive, notice that each platter is organized into </a:t>
            </a:r>
            <a:r>
              <a:rPr lang="en-US" b="1" i="1" dirty="0" smtClean="0">
                <a:solidFill>
                  <a:srgbClr val="00FFFF"/>
                </a:solidFill>
              </a:rPr>
              <a:t>tracks</a:t>
            </a:r>
            <a:r>
              <a:rPr lang="en-US" b="1" dirty="0" smtClean="0">
                <a:solidFill>
                  <a:srgbClr val="00FFFF"/>
                </a:solidFill>
              </a:rPr>
              <a:t>, and each track is broken up into </a:t>
            </a:r>
            <a:r>
              <a:rPr lang="en-US" b="1" i="1" dirty="0" smtClean="0">
                <a:solidFill>
                  <a:srgbClr val="00FFFF"/>
                </a:solidFill>
              </a:rPr>
              <a:t>sectors</a:t>
            </a:r>
            <a:r>
              <a:rPr lang="en-US" b="1" dirty="0" smtClean="0">
                <a:solidFill>
                  <a:srgbClr val="00FFFF"/>
                </a:solidFill>
              </a:rPr>
              <a:t>. All the sectors of all the tracks at a given position of the arm are called a </a:t>
            </a:r>
            <a:r>
              <a:rPr lang="en-US" b="1" i="1" dirty="0" smtClean="0">
                <a:solidFill>
                  <a:srgbClr val="00FFFF"/>
                </a:solidFill>
              </a:rPr>
              <a:t>cylinder</a:t>
            </a:r>
            <a:r>
              <a:rPr lang="en-US" b="1" dirty="0" smtClean="0">
                <a:solidFill>
                  <a:srgbClr val="00FFFF"/>
                </a:solidFill>
              </a:rPr>
              <a:t>.</a:t>
            </a:r>
            <a:endParaRPr lang="en-US" b="1" dirty="0">
              <a:solidFill>
                <a:srgbClr val="00FFFF"/>
              </a:solidFill>
            </a:endParaRPr>
          </a:p>
          <a:p>
            <a:pPr marL="0" indent="0">
              <a:spcBef>
                <a:spcPts val="1200"/>
              </a:spcBef>
              <a:buNone/>
            </a:pPr>
            <a:endParaRPr lang="en-US" b="1" dirty="0">
              <a:solidFill>
                <a:srgbClr val="00FFFF"/>
              </a:solidFill>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86400" y="3962400"/>
            <a:ext cx="3438525" cy="2524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Content Placeholder 2"/>
          <p:cNvSpPr txBox="1">
            <a:spLocks/>
          </p:cNvSpPr>
          <p:nvPr/>
        </p:nvSpPr>
        <p:spPr>
          <a:xfrm>
            <a:off x="228600" y="990599"/>
            <a:ext cx="5105400" cy="549592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bg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Font typeface="Arial" panose="020B0604020202020204" pitchFamily="34" charset="0"/>
              <a:buChar char="–"/>
              <a:defRPr sz="2800" kern="1200">
                <a:solidFill>
                  <a:schemeClr val="bg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bg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spcBef>
                <a:spcPts val="1200"/>
              </a:spcBef>
            </a:pPr>
            <a:r>
              <a:rPr lang="en-US" b="1" dirty="0" smtClean="0"/>
              <a:t>The original mechanical disk drives were </a:t>
            </a:r>
            <a:r>
              <a:rPr lang="en-US" b="1" i="1" dirty="0" smtClean="0"/>
              <a:t>random access</a:t>
            </a:r>
            <a:r>
              <a:rPr lang="en-US" b="1" dirty="0" smtClean="0"/>
              <a:t>, which meant that bytes could be written anywhere on the platters. This made them versatile, but also made storing data rather tricky.</a:t>
            </a:r>
            <a:endParaRPr lang="en-US" b="1" dirty="0"/>
          </a:p>
          <a:p>
            <a:pPr marL="0" indent="0">
              <a:spcBef>
                <a:spcPts val="1200"/>
              </a:spcBef>
              <a:buNone/>
            </a:pPr>
            <a:endParaRPr lang="en-US" b="1" dirty="0"/>
          </a:p>
        </p:txBody>
      </p:sp>
    </p:spTree>
    <p:extLst>
      <p:ext uri="{BB962C8B-B14F-4D97-AF65-F5344CB8AC3E}">
        <p14:creationId xmlns:p14="http://schemas.microsoft.com/office/powerpoint/2010/main" val="278919113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442762" cy="792162"/>
          </a:xfrm>
        </p:spPr>
        <p:txBody>
          <a:bodyPr/>
          <a:lstStyle/>
          <a:p>
            <a:r>
              <a:rPr lang="en-US" sz="3200" dirty="0" smtClean="0"/>
              <a:t>Mass Storage Filesystems</a:t>
            </a:r>
            <a:endParaRPr lang="en-US" sz="3200" dirty="0">
              <a:solidFill>
                <a:srgbClr val="00FFFF"/>
              </a:solidFill>
            </a:endParaRPr>
          </a:p>
        </p:txBody>
      </p:sp>
      <p:sp>
        <p:nvSpPr>
          <p:cNvPr id="5" name="Content Placeholder 2"/>
          <p:cNvSpPr txBox="1">
            <a:spLocks/>
          </p:cNvSpPr>
          <p:nvPr/>
        </p:nvSpPr>
        <p:spPr>
          <a:xfrm>
            <a:off x="5439853" y="990600"/>
            <a:ext cx="3505200" cy="3124200"/>
          </a:xfrm>
          <a:prstGeom prst="rect">
            <a:avLst/>
          </a:prstGeom>
        </p:spPr>
        <p:txBody>
          <a:bodyPr vert="horz" lIns="91440" tIns="45720" rIns="91440" bIns="45720" rtlCol="0">
            <a:normAutofit fontScale="62500" lnSpcReduction="200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bg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Font typeface="Arial" panose="020B0604020202020204" pitchFamily="34" charset="0"/>
              <a:buChar char="–"/>
              <a:defRPr sz="2800" kern="1200">
                <a:solidFill>
                  <a:schemeClr val="bg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bg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Bef>
                <a:spcPts val="1200"/>
              </a:spcBef>
              <a:buNone/>
            </a:pPr>
            <a:r>
              <a:rPr lang="en-US" b="1" dirty="0" smtClean="0">
                <a:solidFill>
                  <a:srgbClr val="00FFFF"/>
                </a:solidFill>
              </a:rPr>
              <a:t>Looking back at the construction of a traditional disk drive, notice that each platter is organized into </a:t>
            </a:r>
            <a:r>
              <a:rPr lang="en-US" b="1" i="1" dirty="0" smtClean="0">
                <a:solidFill>
                  <a:srgbClr val="00FFFF"/>
                </a:solidFill>
              </a:rPr>
              <a:t>tracks</a:t>
            </a:r>
            <a:r>
              <a:rPr lang="en-US" b="1" dirty="0" smtClean="0">
                <a:solidFill>
                  <a:srgbClr val="00FFFF"/>
                </a:solidFill>
              </a:rPr>
              <a:t>, and tracks are divided into </a:t>
            </a:r>
            <a:r>
              <a:rPr lang="en-US" b="1" i="1" dirty="0" smtClean="0">
                <a:solidFill>
                  <a:srgbClr val="00FFFF"/>
                </a:solidFill>
              </a:rPr>
              <a:t>sectors</a:t>
            </a:r>
            <a:r>
              <a:rPr lang="en-US" b="1" dirty="0" smtClean="0">
                <a:solidFill>
                  <a:srgbClr val="00FFFF"/>
                </a:solidFill>
              </a:rPr>
              <a:t>. The data at a given track and sector is called a </a:t>
            </a:r>
            <a:r>
              <a:rPr lang="en-US" b="1" i="1" dirty="0" smtClean="0">
                <a:solidFill>
                  <a:srgbClr val="00FFFF"/>
                </a:solidFill>
              </a:rPr>
              <a:t>block</a:t>
            </a:r>
            <a:r>
              <a:rPr lang="en-US" b="1" dirty="0" smtClean="0">
                <a:solidFill>
                  <a:srgbClr val="00FFFF"/>
                </a:solidFill>
              </a:rPr>
              <a:t>. All the blocks at a given position of the arm are called a </a:t>
            </a:r>
            <a:r>
              <a:rPr lang="en-US" b="1" i="1" dirty="0" smtClean="0">
                <a:solidFill>
                  <a:srgbClr val="00FFFF"/>
                </a:solidFill>
              </a:rPr>
              <a:t>cylinder</a:t>
            </a:r>
            <a:r>
              <a:rPr lang="en-US" b="1" dirty="0" smtClean="0">
                <a:solidFill>
                  <a:srgbClr val="00FFFF"/>
                </a:solidFill>
              </a:rPr>
              <a:t>.</a:t>
            </a:r>
            <a:endParaRPr lang="en-US" b="1" dirty="0">
              <a:solidFill>
                <a:srgbClr val="00FFFF"/>
              </a:solidFill>
            </a:endParaRPr>
          </a:p>
          <a:p>
            <a:pPr marL="0" indent="0">
              <a:spcBef>
                <a:spcPts val="1200"/>
              </a:spcBef>
              <a:buNone/>
            </a:pPr>
            <a:endParaRPr lang="en-US" b="1" dirty="0">
              <a:solidFill>
                <a:srgbClr val="00FFFF"/>
              </a:solidFill>
            </a:endParaRPr>
          </a:p>
        </p:txBody>
      </p:sp>
      <p:sp>
        <p:nvSpPr>
          <p:cNvPr id="6" name="Content Placeholder 2"/>
          <p:cNvSpPr txBox="1">
            <a:spLocks/>
          </p:cNvSpPr>
          <p:nvPr/>
        </p:nvSpPr>
        <p:spPr>
          <a:xfrm>
            <a:off x="228600" y="990599"/>
            <a:ext cx="4572000" cy="549592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bg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Font typeface="Arial" panose="020B0604020202020204" pitchFamily="34" charset="0"/>
              <a:buChar char="–"/>
              <a:defRPr sz="2800" kern="1200">
                <a:solidFill>
                  <a:schemeClr val="bg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bg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spcBef>
                <a:spcPts val="1200"/>
              </a:spcBef>
            </a:pPr>
            <a:r>
              <a:rPr lang="en-US" b="1" dirty="0" smtClean="0"/>
              <a:t>The original mechanical disk drives were </a:t>
            </a:r>
            <a:r>
              <a:rPr lang="en-US" b="1" i="1" dirty="0" smtClean="0"/>
              <a:t>random access</a:t>
            </a:r>
            <a:r>
              <a:rPr lang="en-US" b="1" dirty="0" smtClean="0"/>
              <a:t>, which meant that bytes could be written anywhere on the platters. This made them versatile, but also made storing data rather tricky.</a:t>
            </a:r>
            <a:endParaRPr lang="en-US" b="1" dirty="0"/>
          </a:p>
          <a:p>
            <a:pPr marL="0" indent="0">
              <a:spcBef>
                <a:spcPts val="1200"/>
              </a:spcBef>
              <a:buNone/>
            </a:pPr>
            <a:endParaRPr lang="en-US" b="1" dirty="0"/>
          </a:p>
        </p:txBody>
      </p:sp>
      <p:sp>
        <p:nvSpPr>
          <p:cNvPr id="3" name="AutoShape 2" descr="6.1. File System Abstractions — Operating Systems Study Guid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09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88056" y="4114800"/>
            <a:ext cx="4003544" cy="2505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22564305"/>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2894</TotalTime>
  <Words>3742</Words>
  <Application>Microsoft Office PowerPoint</Application>
  <PresentationFormat>On-screen Show (4:3)</PresentationFormat>
  <Paragraphs>333</Paragraphs>
  <Slides>28</Slides>
  <Notes>0</Notes>
  <HiddenSlides>0</HiddenSlides>
  <MMClips>0</MMClips>
  <ScaleCrop>false</ScaleCrop>
  <HeadingPairs>
    <vt:vector size="4" baseType="variant">
      <vt:variant>
        <vt:lpstr>Theme</vt:lpstr>
      </vt:variant>
      <vt:variant>
        <vt:i4>1</vt:i4>
      </vt:variant>
      <vt:variant>
        <vt:lpstr>Slide Titles</vt:lpstr>
      </vt:variant>
      <vt:variant>
        <vt:i4>28</vt:i4>
      </vt:variant>
    </vt:vector>
  </HeadingPairs>
  <TitlesOfParts>
    <vt:vector size="29" baseType="lpstr">
      <vt:lpstr>Office Theme</vt:lpstr>
      <vt:lpstr>SEICHE 2023 Intermediate Arduino Programming for IoT</vt:lpstr>
      <vt:lpstr>REMINDER YOU MUST HAVE A WORKING LED MATRIX DISPLAY TO TAKE THIS CLASS!  If displays are lost or damaged, replacements are $70 with 1-week lead time for replacement </vt:lpstr>
      <vt:lpstr>Lesson Plan Overview</vt:lpstr>
      <vt:lpstr>Flash Drive Contents Reminder</vt:lpstr>
      <vt:lpstr>Lesson 5 – Filesystems</vt:lpstr>
      <vt:lpstr>Mass Storage Devices</vt:lpstr>
      <vt:lpstr>Mass Storage Devices (cont.)</vt:lpstr>
      <vt:lpstr>Mass Storage Filesystems</vt:lpstr>
      <vt:lpstr>Mass Storage Filesystems</vt:lpstr>
      <vt:lpstr>Mass Storage Filesystems</vt:lpstr>
      <vt:lpstr>Mass Storage Filesystems (cont.)</vt:lpstr>
      <vt:lpstr>Mass Storage Filesystems (cont.)</vt:lpstr>
      <vt:lpstr>Generic Filesystem Architecture </vt:lpstr>
      <vt:lpstr>Generic Filesystem Architecture (cont.) </vt:lpstr>
      <vt:lpstr>Generic Filesystem Architecture (cont.) </vt:lpstr>
      <vt:lpstr>Linux Filesystem Architecture</vt:lpstr>
      <vt:lpstr>The FAT Filesystem</vt:lpstr>
      <vt:lpstr>FAT Filesystem Types and SFNs</vt:lpstr>
      <vt:lpstr>FAT Long File Names (LFN)</vt:lpstr>
      <vt:lpstr>ESP8266 Flash Storage Architecture</vt:lpstr>
      <vt:lpstr>Arduino File Uploader Installation https://randomnerdtutorials.com/install-esp8266-filesystem-uploader-arduino-ide/</vt:lpstr>
      <vt:lpstr>Formal End of Lesson 5</vt:lpstr>
      <vt:lpstr>Our Microcontroller: The WeMos D1 Mini</vt:lpstr>
      <vt:lpstr>SEICHE LED Display Architecture</vt:lpstr>
      <vt:lpstr>sprintf() Function Syntax</vt:lpstr>
      <vt:lpstr>sprintf() Format Strings</vt:lpstr>
      <vt:lpstr>sprintf() Conversion Specifiers</vt:lpstr>
      <vt:lpstr>sprintf() Conversion Specifiers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PFROMMEYER</dc:creator>
  <cp:lastModifiedBy>PFROMMEYER</cp:lastModifiedBy>
  <cp:revision>95</cp:revision>
  <cp:lastPrinted>2022-09-06T16:36:31Z</cp:lastPrinted>
  <dcterms:created xsi:type="dcterms:W3CDTF">2022-02-01T06:18:00Z</dcterms:created>
  <dcterms:modified xsi:type="dcterms:W3CDTF">2023-03-07T18:35:23Z</dcterms:modified>
</cp:coreProperties>
</file>